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65" r:id="rId2"/>
    <p:sldId id="316" r:id="rId3"/>
    <p:sldId id="310" r:id="rId4"/>
    <p:sldId id="375" r:id="rId5"/>
    <p:sldId id="314" r:id="rId6"/>
    <p:sldId id="331" r:id="rId7"/>
    <p:sldId id="318" r:id="rId8"/>
    <p:sldId id="321" r:id="rId9"/>
    <p:sldId id="323" r:id="rId10"/>
    <p:sldId id="324" r:id="rId11"/>
    <p:sldId id="319" r:id="rId12"/>
    <p:sldId id="320" r:id="rId13"/>
    <p:sldId id="325" r:id="rId14"/>
    <p:sldId id="326" r:id="rId15"/>
    <p:sldId id="322" r:id="rId16"/>
    <p:sldId id="327" r:id="rId17"/>
    <p:sldId id="329" r:id="rId18"/>
    <p:sldId id="376" r:id="rId19"/>
    <p:sldId id="328" r:id="rId20"/>
    <p:sldId id="332" r:id="rId21"/>
    <p:sldId id="330" r:id="rId22"/>
    <p:sldId id="333" r:id="rId23"/>
    <p:sldId id="334" r:id="rId24"/>
    <p:sldId id="335" r:id="rId25"/>
    <p:sldId id="336" r:id="rId26"/>
    <p:sldId id="377" r:id="rId27"/>
    <p:sldId id="337" r:id="rId28"/>
    <p:sldId id="338" r:id="rId29"/>
    <p:sldId id="339" r:id="rId30"/>
    <p:sldId id="340" r:id="rId31"/>
    <p:sldId id="343" r:id="rId32"/>
    <p:sldId id="341" r:id="rId33"/>
    <p:sldId id="342" r:id="rId34"/>
    <p:sldId id="344" r:id="rId35"/>
    <p:sldId id="345" r:id="rId36"/>
    <p:sldId id="347" r:id="rId37"/>
    <p:sldId id="348" r:id="rId38"/>
    <p:sldId id="346" r:id="rId39"/>
    <p:sldId id="349" r:id="rId40"/>
    <p:sldId id="350" r:id="rId41"/>
    <p:sldId id="351" r:id="rId42"/>
    <p:sldId id="352" r:id="rId43"/>
    <p:sldId id="378" r:id="rId44"/>
    <p:sldId id="353" r:id="rId45"/>
    <p:sldId id="354" r:id="rId46"/>
    <p:sldId id="355" r:id="rId47"/>
    <p:sldId id="356" r:id="rId48"/>
    <p:sldId id="357" r:id="rId49"/>
    <p:sldId id="358" r:id="rId50"/>
    <p:sldId id="359" r:id="rId51"/>
    <p:sldId id="360" r:id="rId52"/>
    <p:sldId id="361" r:id="rId53"/>
    <p:sldId id="362" r:id="rId54"/>
    <p:sldId id="363" r:id="rId55"/>
    <p:sldId id="364" r:id="rId56"/>
    <p:sldId id="365" r:id="rId57"/>
    <p:sldId id="366" r:id="rId58"/>
    <p:sldId id="367" r:id="rId59"/>
    <p:sldId id="368" r:id="rId60"/>
    <p:sldId id="369" r:id="rId61"/>
    <p:sldId id="370" r:id="rId62"/>
    <p:sldId id="372" r:id="rId63"/>
    <p:sldId id="373" r:id="rId64"/>
  </p:sldIdLst>
  <p:sldSz cx="12188825" cy="6858000"/>
  <p:notesSz cx="6858000" cy="9144000"/>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29" autoAdjust="0"/>
  </p:normalViewPr>
  <p:slideViewPr>
    <p:cSldViewPr showGuides="1">
      <p:cViewPr varScale="1">
        <p:scale>
          <a:sx n="90" d="100"/>
          <a:sy n="90" d="100"/>
        </p:scale>
        <p:origin x="576" y="90"/>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5/5/2020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5/5/2020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5/5/2020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5/5/2020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5/5/2020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5/5/2020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5/5/2020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5/5/2020</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5/5/2020</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5/5/2020</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5/5/2020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5/5/2020</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5/5/2020</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ULTIMA 2.0</a:t>
            </a:r>
          </a:p>
        </p:txBody>
      </p:sp>
      <p:sp>
        <p:nvSpPr>
          <p:cNvPr id="4" name="Subtitle 3"/>
          <p:cNvSpPr>
            <a:spLocks noGrp="1"/>
          </p:cNvSpPr>
          <p:nvPr>
            <p:ph type="subTitle" idx="1"/>
          </p:nvPr>
        </p:nvSpPr>
        <p:spPr/>
        <p:txBody>
          <a:bodyPr/>
          <a:lstStyle/>
          <a:p>
            <a:r>
              <a:rPr lang="it-IT" dirty="0"/>
              <a:t>Josh Carter, Jordan Winkler, Kyle lucas</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1371600"/>
          </a:xfrm>
        </p:spPr>
        <p:txBody>
          <a:bodyPr anchor="b">
            <a:normAutofit/>
          </a:bodyPr>
          <a:lstStyle/>
          <a:p>
            <a:r>
              <a:rPr lang="en-US" dirty="0"/>
              <a:t>Class Semaphore</a:t>
            </a:r>
          </a:p>
        </p:txBody>
      </p:sp>
      <p:sp>
        <p:nvSpPr>
          <p:cNvPr id="4" name="Text Placeholder 3"/>
          <p:cNvSpPr>
            <a:spLocks noGrp="1"/>
          </p:cNvSpPr>
          <p:nvPr>
            <p:ph sz="half" idx="1"/>
          </p:nvPr>
        </p:nvSpPr>
        <p:spPr>
          <a:xfrm>
            <a:off x="1504781" y="1905001"/>
            <a:ext cx="4419599" cy="4114800"/>
          </a:xfrm>
        </p:spPr>
        <p:txBody>
          <a:bodyPr>
            <a:normAutofit/>
          </a:bodyPr>
          <a:lstStyle/>
          <a:p>
            <a:pPr marL="231775" lvl="1" indent="0">
              <a:buNone/>
            </a:pPr>
            <a:r>
              <a:rPr lang="en-US" sz="2400" dirty="0"/>
              <a:t>ULTIMA 2.0 will make use of a semaphore in the form of a mutex. The Semaphore class is the class which is responsible for creating and managing these semaphores.</a:t>
            </a:r>
          </a:p>
          <a:p>
            <a:pPr marL="231775" lvl="1" indent="0">
              <a:buNone/>
            </a:pPr>
            <a:endParaRPr lang="en-US" sz="2400" dirty="0"/>
          </a:p>
        </p:txBody>
      </p:sp>
      <p:pic>
        <p:nvPicPr>
          <p:cNvPr id="6" name="Content Placeholder 5">
            <a:extLst>
              <a:ext uri="{FF2B5EF4-FFF2-40B4-BE49-F238E27FC236}">
                <a16:creationId xmlns:a16="http://schemas.microsoft.com/office/drawing/2014/main" id="{C2E172CF-099C-4456-A634-BDA23D339AF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p:blipFill>
        <p:spPr>
          <a:xfrm>
            <a:off x="6229183" y="2436296"/>
            <a:ext cx="4419600" cy="3052209"/>
          </a:xfrm>
          <a:noFill/>
        </p:spPr>
      </p:pic>
    </p:spTree>
    <p:extLst>
      <p:ext uri="{BB962C8B-B14F-4D97-AF65-F5344CB8AC3E}">
        <p14:creationId xmlns:p14="http://schemas.microsoft.com/office/powerpoint/2010/main" val="128950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9015" y="685800"/>
            <a:ext cx="3596607" cy="685800"/>
          </a:xfrm>
        </p:spPr>
        <p:txBody>
          <a:bodyPr>
            <a:normAutofit/>
          </a:bodyPr>
          <a:lstStyle/>
          <a:p>
            <a:pPr algn="ctr"/>
            <a:r>
              <a:rPr lang="en-US" dirty="0" err="1"/>
              <a:t>create_task</a:t>
            </a:r>
            <a:r>
              <a:rPr lang="en-US" dirty="0"/>
              <a:t>()</a:t>
            </a:r>
          </a:p>
        </p:txBody>
      </p:sp>
      <p:sp>
        <p:nvSpPr>
          <p:cNvPr id="4" name="Text Placeholder 3"/>
          <p:cNvSpPr>
            <a:spLocks noGrp="1"/>
          </p:cNvSpPr>
          <p:nvPr>
            <p:ph type="body" sz="half" idx="2"/>
          </p:nvPr>
        </p:nvSpPr>
        <p:spPr>
          <a:xfrm>
            <a:off x="1149015" y="2133600"/>
            <a:ext cx="3581399" cy="2590800"/>
          </a:xfrm>
        </p:spPr>
        <p:txBody>
          <a:bodyPr>
            <a:normAutofit/>
          </a:bodyPr>
          <a:lstStyle/>
          <a:p>
            <a:pPr marL="285750" indent="-285750">
              <a:buFont typeface="Arial" panose="020B0604020202020204" pitchFamily="34" charset="0"/>
              <a:buChar char="•"/>
            </a:pPr>
            <a:r>
              <a:rPr lang="en-US" dirty="0"/>
              <a:t>When </a:t>
            </a:r>
            <a:r>
              <a:rPr lang="en-US" dirty="0" err="1"/>
              <a:t>create_task</a:t>
            </a:r>
            <a:r>
              <a:rPr lang="en-US" dirty="0"/>
              <a:t>() is called, the scheduler will create a </a:t>
            </a:r>
            <a:r>
              <a:rPr lang="en-US" dirty="0" err="1"/>
              <a:t>Task_block</a:t>
            </a:r>
            <a:r>
              <a:rPr lang="en-US" dirty="0"/>
              <a:t> with initialized values. The new task block is pushed onto the task block queue.</a:t>
            </a:r>
          </a:p>
          <a:p>
            <a:pPr marL="285750" indent="-285750">
              <a:buFont typeface="Arial" panose="020B0604020202020204" pitchFamily="34" charset="0"/>
              <a:buChar char="•"/>
            </a:pPr>
            <a:r>
              <a:rPr lang="en-US" dirty="0"/>
              <a:t>The state of the new task is set to “ready” so it will be selected to run by the scheduler.</a:t>
            </a:r>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5419149" y="685800"/>
            <a:ext cx="5465329" cy="5334000"/>
          </a:xfrm>
        </p:spPr>
      </p:pic>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413" y="381000"/>
            <a:ext cx="9144001" cy="1371600"/>
          </a:xfrm>
        </p:spPr>
        <p:txBody>
          <a:bodyPr anchor="b">
            <a:normAutofit/>
          </a:bodyPr>
          <a:lstStyle/>
          <a:p>
            <a:r>
              <a:rPr lang="en-US" dirty="0"/>
              <a:t>Creating a task: calling </a:t>
            </a:r>
            <a:r>
              <a:rPr lang="en-US" dirty="0" err="1"/>
              <a:t>create_task</a:t>
            </a:r>
            <a:r>
              <a:rPr lang="en-US" dirty="0"/>
              <a:t>()</a:t>
            </a:r>
            <a:endParaRPr lang="en-US"/>
          </a:p>
        </p:txBody>
      </p:sp>
      <p:sp>
        <p:nvSpPr>
          <p:cNvPr id="4" name="Text Placeholder 3"/>
          <p:cNvSpPr>
            <a:spLocks noGrp="1"/>
          </p:cNvSpPr>
          <p:nvPr>
            <p:ph sz="half" idx="1"/>
          </p:nvPr>
        </p:nvSpPr>
        <p:spPr>
          <a:xfrm>
            <a:off x="1370012" y="2857502"/>
            <a:ext cx="4419599" cy="2247900"/>
          </a:xfrm>
        </p:spPr>
        <p:txBody>
          <a:bodyPr>
            <a:normAutofit/>
          </a:bodyPr>
          <a:lstStyle/>
          <a:p>
            <a:pPr marL="285750" indent="-285750">
              <a:buFont typeface="Arial" panose="020B0604020202020204" pitchFamily="34" charset="0"/>
              <a:buChar char="•"/>
            </a:pPr>
            <a:r>
              <a:rPr lang="en-US" dirty="0"/>
              <a:t>Tasks are created in the first lines of main(). Since OS is the only class to interact with main(), the call needs to be placed through the OS class to the Scheduler class.</a:t>
            </a:r>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p:blipFill>
        <p:spPr>
          <a:xfrm>
            <a:off x="6229183" y="2857501"/>
            <a:ext cx="4419600" cy="2209800"/>
          </a:xfrm>
          <a:noFill/>
        </p:spPr>
      </p:pic>
    </p:spTree>
    <p:extLst>
      <p:ext uri="{BB962C8B-B14F-4D97-AF65-F5344CB8AC3E}">
        <p14:creationId xmlns:p14="http://schemas.microsoft.com/office/powerpoint/2010/main" val="60626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4179" y="381000"/>
            <a:ext cx="5410201" cy="1371600"/>
          </a:xfrm>
        </p:spPr>
        <p:txBody>
          <a:bodyPr anchor="b">
            <a:normAutofit/>
          </a:bodyPr>
          <a:lstStyle/>
          <a:p>
            <a:pPr algn="ctr"/>
            <a:r>
              <a:rPr lang="en-US" dirty="0"/>
              <a:t>Destroying a task</a:t>
            </a:r>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p:blipFill>
        <p:spPr>
          <a:xfrm>
            <a:off x="514179" y="2362201"/>
            <a:ext cx="5410201" cy="2705100"/>
          </a:xfrm>
          <a:noFill/>
        </p:spPr>
      </p:pic>
      <p:sp>
        <p:nvSpPr>
          <p:cNvPr id="4" name="Text Placeholder 3"/>
          <p:cNvSpPr>
            <a:spLocks noGrp="1"/>
          </p:cNvSpPr>
          <p:nvPr>
            <p:ph sz="half" idx="2"/>
          </p:nvPr>
        </p:nvSpPr>
        <p:spPr>
          <a:xfrm>
            <a:off x="6229183" y="1905001"/>
            <a:ext cx="4419600" cy="4114800"/>
          </a:xfrm>
        </p:spPr>
        <p:txBody>
          <a:bodyPr>
            <a:normAutofit/>
          </a:bodyPr>
          <a:lstStyle/>
          <a:p>
            <a:pPr marL="285750" indent="-285750">
              <a:buFont typeface="Arial" panose="020B0604020202020204" pitchFamily="34" charset="0"/>
              <a:buChar char="•"/>
            </a:pPr>
            <a:r>
              <a:rPr lang="en-US" dirty="0"/>
              <a:t>Tasks are destroyed when </a:t>
            </a:r>
            <a:r>
              <a:rPr lang="en-US" dirty="0" err="1"/>
              <a:t>destroy_task</a:t>
            </a:r>
            <a:r>
              <a:rPr lang="en-US" dirty="0"/>
              <a:t>() is called and when they are, their status is set to “dead”.</a:t>
            </a:r>
          </a:p>
          <a:p>
            <a:pPr marL="285750" indent="-285750">
              <a:buFont typeface="Arial" panose="020B0604020202020204" pitchFamily="34" charset="0"/>
              <a:buChar char="•"/>
            </a:pPr>
            <a:r>
              <a:rPr lang="en-US" dirty="0"/>
              <a:t>A “dead” task is still part of the task queue and will be skipped by the scheduler when the task comes up for execution.</a:t>
            </a:r>
          </a:p>
        </p:txBody>
      </p:sp>
    </p:spTree>
    <p:extLst>
      <p:ext uri="{BB962C8B-B14F-4D97-AF65-F5344CB8AC3E}">
        <p14:creationId xmlns:p14="http://schemas.microsoft.com/office/powerpoint/2010/main" val="188811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413" y="381000"/>
            <a:ext cx="9144001" cy="1371600"/>
          </a:xfrm>
        </p:spPr>
        <p:txBody>
          <a:bodyPr anchor="b">
            <a:normAutofit/>
          </a:bodyPr>
          <a:lstStyle/>
          <a:p>
            <a:r>
              <a:rPr lang="en-US"/>
              <a:t>Yielding a task</a:t>
            </a:r>
          </a:p>
        </p:txBody>
      </p:sp>
      <p:sp>
        <p:nvSpPr>
          <p:cNvPr id="4" name="Text Placeholder 3"/>
          <p:cNvSpPr>
            <a:spLocks noGrp="1"/>
          </p:cNvSpPr>
          <p:nvPr>
            <p:ph sz="half" idx="1"/>
          </p:nvPr>
        </p:nvSpPr>
        <p:spPr>
          <a:xfrm>
            <a:off x="1522413" y="3453098"/>
            <a:ext cx="4419599" cy="1905000"/>
          </a:xfrm>
        </p:spPr>
        <p:txBody>
          <a:bodyPr>
            <a:normAutofit/>
          </a:bodyPr>
          <a:lstStyle/>
          <a:p>
            <a:pPr marL="285750" indent="-285750">
              <a:buFont typeface="Arial" panose="020B0604020202020204" pitchFamily="34" charset="0"/>
              <a:buChar char="•"/>
            </a:pPr>
            <a:r>
              <a:rPr lang="en-US" dirty="0"/>
              <a:t>When a task needs to be yielded, either because its quantum has been used up, or for some other purpose, yield() is called.</a:t>
            </a:r>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p:blipFill>
        <p:spPr>
          <a:xfrm>
            <a:off x="6094412" y="2590800"/>
            <a:ext cx="5649178" cy="3629597"/>
          </a:xfrm>
          <a:noFill/>
        </p:spPr>
      </p:pic>
    </p:spTree>
    <p:extLst>
      <p:ext uri="{BB962C8B-B14F-4D97-AF65-F5344CB8AC3E}">
        <p14:creationId xmlns:p14="http://schemas.microsoft.com/office/powerpoint/2010/main" val="1522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916" y="1219200"/>
            <a:ext cx="3596607" cy="1371600"/>
          </a:xfrm>
        </p:spPr>
        <p:txBody>
          <a:bodyPr anchor="b">
            <a:normAutofit/>
          </a:bodyPr>
          <a:lstStyle/>
          <a:p>
            <a:r>
              <a:rPr lang="en-US" dirty="0"/>
              <a:t>Collecting the dead</a:t>
            </a:r>
          </a:p>
        </p:txBody>
      </p:sp>
      <p:sp>
        <p:nvSpPr>
          <p:cNvPr id="11" name="Text Placeholder 2">
            <a:extLst>
              <a:ext uri="{FF2B5EF4-FFF2-40B4-BE49-F238E27FC236}">
                <a16:creationId xmlns:a16="http://schemas.microsoft.com/office/drawing/2014/main" id="{D600C751-2938-4B2A-9F62-B1CDA5726CB7}"/>
              </a:ext>
            </a:extLst>
          </p:cNvPr>
          <p:cNvSpPr>
            <a:spLocks noGrp="1"/>
          </p:cNvSpPr>
          <p:nvPr>
            <p:ph type="body" sz="half" idx="2"/>
          </p:nvPr>
        </p:nvSpPr>
        <p:spPr>
          <a:xfrm>
            <a:off x="989012" y="2895601"/>
            <a:ext cx="3581399" cy="1371600"/>
          </a:xfrm>
        </p:spPr>
        <p:txBody>
          <a:bodyPr/>
          <a:lstStyle/>
          <a:p>
            <a:r>
              <a:rPr lang="en-US" dirty="0" err="1"/>
              <a:t>garbage_collect</a:t>
            </a:r>
            <a:r>
              <a:rPr lang="en-US" dirty="0"/>
              <a:t>() is responsible for removing “dead” tasks from the scheduler queue.</a:t>
            </a:r>
          </a:p>
        </p:txBody>
      </p:sp>
      <p:pic>
        <p:nvPicPr>
          <p:cNvPr id="8" name="Picture Placeholder 7">
            <a:extLst>
              <a:ext uri="{FF2B5EF4-FFF2-40B4-BE49-F238E27FC236}">
                <a16:creationId xmlns:a16="http://schemas.microsoft.com/office/drawing/2014/main" id="{F0C7C0CD-1A73-4809-9E1C-DD232EB30DE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4951413" y="1329321"/>
            <a:ext cx="6400800" cy="4046957"/>
          </a:xfrm>
        </p:spPr>
      </p:pic>
    </p:spTree>
    <p:extLst>
      <p:ext uri="{BB962C8B-B14F-4D97-AF65-F5344CB8AC3E}">
        <p14:creationId xmlns:p14="http://schemas.microsoft.com/office/powerpoint/2010/main" val="193732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916" y="1219200"/>
            <a:ext cx="3596607" cy="1371600"/>
          </a:xfrm>
        </p:spPr>
        <p:txBody>
          <a:bodyPr anchor="b">
            <a:normAutofit/>
          </a:bodyPr>
          <a:lstStyle/>
          <a:p>
            <a:r>
              <a:rPr lang="en-US" dirty="0"/>
              <a:t>Creating a semaphore</a:t>
            </a:r>
          </a:p>
        </p:txBody>
      </p:sp>
      <p:sp>
        <p:nvSpPr>
          <p:cNvPr id="11" name="Text Placeholder 2">
            <a:extLst>
              <a:ext uri="{FF2B5EF4-FFF2-40B4-BE49-F238E27FC236}">
                <a16:creationId xmlns:a16="http://schemas.microsoft.com/office/drawing/2014/main" id="{D600C751-2938-4B2A-9F62-B1CDA5726CB7}"/>
              </a:ext>
            </a:extLst>
          </p:cNvPr>
          <p:cNvSpPr>
            <a:spLocks noGrp="1"/>
          </p:cNvSpPr>
          <p:nvPr>
            <p:ph type="body" sz="half" idx="2"/>
          </p:nvPr>
        </p:nvSpPr>
        <p:spPr>
          <a:xfrm>
            <a:off x="989012" y="2895601"/>
            <a:ext cx="3581399" cy="1371600"/>
          </a:xfrm>
        </p:spPr>
        <p:txBody>
          <a:bodyPr/>
          <a:lstStyle/>
          <a:p>
            <a:r>
              <a:rPr lang="en-US" dirty="0"/>
              <a:t>Semaphores are created in the Semaphore class. Semaphore() is a standard constructor which creates a semaphore.</a:t>
            </a:r>
          </a:p>
        </p:txBody>
      </p:sp>
      <p:pic>
        <p:nvPicPr>
          <p:cNvPr id="8" name="Picture Placeholder 7">
            <a:extLst>
              <a:ext uri="{FF2B5EF4-FFF2-40B4-BE49-F238E27FC236}">
                <a16:creationId xmlns:a16="http://schemas.microsoft.com/office/drawing/2014/main" id="{F0C7C0CD-1A73-4809-9E1C-DD232EB30DE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5693234" y="1329321"/>
            <a:ext cx="4917157" cy="4046957"/>
          </a:xfrm>
        </p:spPr>
      </p:pic>
    </p:spTree>
    <p:extLst>
      <p:ext uri="{BB962C8B-B14F-4D97-AF65-F5344CB8AC3E}">
        <p14:creationId xmlns:p14="http://schemas.microsoft.com/office/powerpoint/2010/main" val="224897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1371600"/>
          </a:xfrm>
        </p:spPr>
        <p:txBody>
          <a:bodyPr anchor="b">
            <a:normAutofit/>
          </a:bodyPr>
          <a:lstStyle/>
          <a:p>
            <a:pPr algn="ctr"/>
            <a:r>
              <a:rPr lang="en-US" dirty="0"/>
              <a:t>down()</a:t>
            </a:r>
          </a:p>
        </p:txBody>
      </p:sp>
      <p:pic>
        <p:nvPicPr>
          <p:cNvPr id="8" name="Picture Placeholder 7">
            <a:extLst>
              <a:ext uri="{FF2B5EF4-FFF2-40B4-BE49-F238E27FC236}">
                <a16:creationId xmlns:a16="http://schemas.microsoft.com/office/drawing/2014/main" id="{F0C7C0CD-1A73-4809-9E1C-DD232EB30DE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504781" y="3069890"/>
            <a:ext cx="4419599" cy="1785021"/>
          </a:xfrm>
          <a:noFill/>
        </p:spPr>
      </p:pic>
      <p:sp>
        <p:nvSpPr>
          <p:cNvPr id="11" name="Text Placeholder 2">
            <a:extLst>
              <a:ext uri="{FF2B5EF4-FFF2-40B4-BE49-F238E27FC236}">
                <a16:creationId xmlns:a16="http://schemas.microsoft.com/office/drawing/2014/main" id="{D600C751-2938-4B2A-9F62-B1CDA5726CB7}"/>
              </a:ext>
            </a:extLst>
          </p:cNvPr>
          <p:cNvSpPr>
            <a:spLocks noGrp="1"/>
          </p:cNvSpPr>
          <p:nvPr>
            <p:ph sz="half" idx="2"/>
          </p:nvPr>
        </p:nvSpPr>
        <p:spPr>
          <a:xfrm>
            <a:off x="6229183" y="2866236"/>
            <a:ext cx="4419600" cy="2192330"/>
          </a:xfrm>
        </p:spPr>
        <p:txBody>
          <a:bodyPr>
            <a:normAutofit/>
          </a:bodyPr>
          <a:lstStyle/>
          <a:p>
            <a:r>
              <a:rPr lang="en-US" dirty="0"/>
              <a:t>A simple mutual exclusion, down() checks the value of the semaphore. If the value is not 1, the thread is yielded.</a:t>
            </a:r>
          </a:p>
        </p:txBody>
      </p:sp>
    </p:spTree>
    <p:extLst>
      <p:ext uri="{BB962C8B-B14F-4D97-AF65-F5344CB8AC3E}">
        <p14:creationId xmlns:p14="http://schemas.microsoft.com/office/powerpoint/2010/main" val="239615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DBE40B4-634F-47AE-AF88-5C28FAB5B03B}"/>
              </a:ext>
            </a:extLst>
          </p:cNvPr>
          <p:cNvSpPr>
            <a:spLocks noGrp="1"/>
          </p:cNvSpPr>
          <p:nvPr>
            <p:ph type="title"/>
          </p:nvPr>
        </p:nvSpPr>
        <p:spPr>
          <a:xfrm>
            <a:off x="1522413" y="381000"/>
            <a:ext cx="9144001" cy="1371600"/>
          </a:xfrm>
        </p:spPr>
        <p:txBody>
          <a:bodyPr anchor="b">
            <a:normAutofit/>
          </a:bodyPr>
          <a:lstStyle/>
          <a:p>
            <a:pPr algn="ctr"/>
            <a:r>
              <a:rPr lang="en-US" dirty="0"/>
              <a:t>Phase I test</a:t>
            </a:r>
          </a:p>
        </p:txBody>
      </p:sp>
      <p:pic>
        <p:nvPicPr>
          <p:cNvPr id="6" name="Content Placeholder 5" descr="A screenshot of a video game&#10;&#10;Description automatically generated">
            <a:extLst>
              <a:ext uri="{FF2B5EF4-FFF2-40B4-BE49-F238E27FC236}">
                <a16:creationId xmlns:a16="http://schemas.microsoft.com/office/drawing/2014/main" id="{865B9FF6-4850-47D1-A6BC-BE4386FA226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222178" y="1981200"/>
            <a:ext cx="3744468" cy="4114800"/>
          </a:xfrm>
          <a:noFill/>
        </p:spPr>
      </p:pic>
    </p:spTree>
    <p:extLst>
      <p:ext uri="{BB962C8B-B14F-4D97-AF65-F5344CB8AC3E}">
        <p14:creationId xmlns:p14="http://schemas.microsoft.com/office/powerpoint/2010/main" val="230491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4680" y="381000"/>
            <a:ext cx="8692399" cy="762000"/>
          </a:xfrm>
        </p:spPr>
        <p:txBody>
          <a:bodyPr>
            <a:normAutofit/>
          </a:bodyPr>
          <a:lstStyle/>
          <a:p>
            <a:pPr algn="ctr"/>
            <a:r>
              <a:rPr lang="en-US" sz="4400" dirty="0"/>
              <a:t>Phase II: Message Passing</a:t>
            </a:r>
          </a:p>
        </p:txBody>
      </p:sp>
      <p:sp>
        <p:nvSpPr>
          <p:cNvPr id="3" name="Text Placeholder 2"/>
          <p:cNvSpPr>
            <a:spLocks noGrp="1"/>
          </p:cNvSpPr>
          <p:nvPr>
            <p:ph type="body" idx="1"/>
          </p:nvPr>
        </p:nvSpPr>
        <p:spPr>
          <a:xfrm>
            <a:off x="1075246" y="1676400"/>
            <a:ext cx="8687333" cy="533400"/>
          </a:xfrm>
        </p:spPr>
        <p:txBody>
          <a:bodyPr/>
          <a:lstStyle/>
          <a:p>
            <a:pPr algn="ctr"/>
            <a:r>
              <a:rPr lang="en-US" dirty="0"/>
              <a:t>Phase Goals</a:t>
            </a:r>
          </a:p>
          <a:p>
            <a:endParaRPr lang="en-US" dirty="0"/>
          </a:p>
          <a:p>
            <a:endParaRPr lang="en-US" dirty="0"/>
          </a:p>
        </p:txBody>
      </p:sp>
      <p:sp>
        <p:nvSpPr>
          <p:cNvPr id="4" name="TextBox 3">
            <a:extLst>
              <a:ext uri="{FF2B5EF4-FFF2-40B4-BE49-F238E27FC236}">
                <a16:creationId xmlns:a16="http://schemas.microsoft.com/office/drawing/2014/main" id="{44491057-5DBF-4933-8837-250E0A979EAF}"/>
              </a:ext>
            </a:extLst>
          </p:cNvPr>
          <p:cNvSpPr txBox="1"/>
          <p:nvPr/>
        </p:nvSpPr>
        <p:spPr>
          <a:xfrm>
            <a:off x="1064680" y="2743200"/>
            <a:ext cx="8991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Design and implement message passing facilities into ULTIMA 2.0., allowing tasks to communicate with each other through the use of send() and receive() calls.</a:t>
            </a:r>
          </a:p>
        </p:txBody>
      </p:sp>
    </p:spTree>
    <p:extLst>
      <p:ext uri="{BB962C8B-B14F-4D97-AF65-F5344CB8AC3E}">
        <p14:creationId xmlns:p14="http://schemas.microsoft.com/office/powerpoint/2010/main" val="212559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ULTIMA 2.0: Abstract</a:t>
            </a:r>
          </a:p>
        </p:txBody>
      </p:sp>
      <p:sp>
        <p:nvSpPr>
          <p:cNvPr id="3" name="TextBox 2">
            <a:extLst>
              <a:ext uri="{FF2B5EF4-FFF2-40B4-BE49-F238E27FC236}">
                <a16:creationId xmlns:a16="http://schemas.microsoft.com/office/drawing/2014/main" id="{E1FAB6EC-65E1-449A-B292-958822C98976}"/>
              </a:ext>
            </a:extLst>
          </p:cNvPr>
          <p:cNvSpPr txBox="1"/>
          <p:nvPr/>
        </p:nvSpPr>
        <p:spPr>
          <a:xfrm>
            <a:off x="1504876" y="3429000"/>
            <a:ext cx="8915399" cy="923330"/>
          </a:xfrm>
          <a:prstGeom prst="rect">
            <a:avLst/>
          </a:prstGeom>
          <a:noFill/>
        </p:spPr>
        <p:txBody>
          <a:bodyPr wrap="square" rtlCol="0">
            <a:spAutoFit/>
          </a:bodyPr>
          <a:lstStyle/>
          <a:p>
            <a:r>
              <a:rPr lang="en-US" dirty="0"/>
              <a:t>ULTIMA 2.0 is a simulated cooperative multitasking operating system. Over the course of development, the goal is to complete each component and develop a fully functional multi-tasking environment. This will be completed in four phases.</a:t>
            </a:r>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B2C1-4FD1-447E-BDD0-3507F3A4FC18}"/>
              </a:ext>
            </a:extLst>
          </p:cNvPr>
          <p:cNvSpPr>
            <a:spLocks noGrp="1"/>
          </p:cNvSpPr>
          <p:nvPr>
            <p:ph type="title"/>
          </p:nvPr>
        </p:nvSpPr>
        <p:spPr>
          <a:xfrm>
            <a:off x="1261289" y="52714"/>
            <a:ext cx="9144001" cy="1143000"/>
          </a:xfrm>
        </p:spPr>
        <p:txBody>
          <a:bodyPr>
            <a:normAutofit fontScale="90000"/>
          </a:bodyPr>
          <a:lstStyle/>
          <a:p>
            <a:pPr algn="ctr"/>
            <a:r>
              <a:rPr lang="en-US" dirty="0"/>
              <a:t>ULTIMA 2.0 Phase II Overview</a:t>
            </a:r>
            <a:br>
              <a:rPr lang="en-US" dirty="0"/>
            </a:br>
            <a:r>
              <a:rPr lang="en-US" dirty="0"/>
              <a:t>(With implementation of OS class, and an MCB)</a:t>
            </a:r>
          </a:p>
        </p:txBody>
      </p:sp>
      <p:pic>
        <p:nvPicPr>
          <p:cNvPr id="5" name="Content Placeholder 4">
            <a:extLst>
              <a:ext uri="{FF2B5EF4-FFF2-40B4-BE49-F238E27FC236}">
                <a16:creationId xmlns:a16="http://schemas.microsoft.com/office/drawing/2014/main" id="{D6E97550-2142-46F5-ACE1-FA24E42E71A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016228" y="1212111"/>
            <a:ext cx="6156368" cy="5478125"/>
          </a:xfrm>
        </p:spPr>
      </p:pic>
    </p:spTree>
    <p:extLst>
      <p:ext uri="{BB962C8B-B14F-4D97-AF65-F5344CB8AC3E}">
        <p14:creationId xmlns:p14="http://schemas.microsoft.com/office/powerpoint/2010/main" val="256401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1371600"/>
          </a:xfrm>
        </p:spPr>
        <p:txBody>
          <a:bodyPr anchor="b">
            <a:normAutofit/>
          </a:bodyPr>
          <a:lstStyle/>
          <a:p>
            <a:r>
              <a:rPr lang="en-US" dirty="0"/>
              <a:t>Message Passing</a:t>
            </a:r>
          </a:p>
        </p:txBody>
      </p:sp>
      <p:pic>
        <p:nvPicPr>
          <p:cNvPr id="6" name="Content Placeholder 5">
            <a:extLst>
              <a:ext uri="{FF2B5EF4-FFF2-40B4-BE49-F238E27FC236}">
                <a16:creationId xmlns:a16="http://schemas.microsoft.com/office/drawing/2014/main" id="{C2E172CF-099C-4456-A634-BDA23D339AF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531812" y="1905001"/>
            <a:ext cx="5250628" cy="4495425"/>
          </a:xfrm>
          <a:noFill/>
        </p:spPr>
      </p:pic>
      <p:sp>
        <p:nvSpPr>
          <p:cNvPr id="4" name="Text Placeholder 3"/>
          <p:cNvSpPr>
            <a:spLocks noGrp="1"/>
          </p:cNvSpPr>
          <p:nvPr>
            <p:ph sz="half" idx="2"/>
          </p:nvPr>
        </p:nvSpPr>
        <p:spPr>
          <a:xfrm>
            <a:off x="6856412" y="1905000"/>
            <a:ext cx="4419600" cy="4495425"/>
          </a:xfrm>
        </p:spPr>
        <p:txBody>
          <a:bodyPr>
            <a:normAutofit lnSpcReduction="10000"/>
          </a:bodyPr>
          <a:lstStyle/>
          <a:p>
            <a:r>
              <a:rPr lang="en-US" dirty="0"/>
              <a:t>The Messenger class is responsible for </a:t>
            </a:r>
            <a:r>
              <a:rPr lang="en-US" dirty="0" err="1"/>
              <a:t>interProcess</a:t>
            </a:r>
            <a:r>
              <a:rPr lang="en-US" dirty="0"/>
              <a:t> communication (IPC). This class will create a queue of messages for each process.</a:t>
            </a:r>
          </a:p>
          <a:p>
            <a:r>
              <a:rPr lang="en-US" dirty="0"/>
              <a:t>The messenger can send, receive, and count messages for each thread, or count all of the messages in all of the queues.</a:t>
            </a:r>
          </a:p>
          <a:p>
            <a:r>
              <a:rPr lang="en-US" dirty="0"/>
              <a:t>send() and receive() both make use of a semaphore in order to stop race conditions.</a:t>
            </a:r>
          </a:p>
        </p:txBody>
      </p:sp>
    </p:spTree>
    <p:extLst>
      <p:ext uri="{BB962C8B-B14F-4D97-AF65-F5344CB8AC3E}">
        <p14:creationId xmlns:p14="http://schemas.microsoft.com/office/powerpoint/2010/main" val="209916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9015" y="685800"/>
            <a:ext cx="3596607" cy="685800"/>
          </a:xfrm>
        </p:spPr>
        <p:txBody>
          <a:bodyPr>
            <a:normAutofit/>
          </a:bodyPr>
          <a:lstStyle/>
          <a:p>
            <a:pPr algn="ctr"/>
            <a:r>
              <a:rPr lang="en-US" dirty="0"/>
              <a:t>send()</a:t>
            </a:r>
          </a:p>
        </p:txBody>
      </p:sp>
      <p:sp>
        <p:nvSpPr>
          <p:cNvPr id="4" name="Text Placeholder 3"/>
          <p:cNvSpPr>
            <a:spLocks noGrp="1"/>
          </p:cNvSpPr>
          <p:nvPr>
            <p:ph type="body" sz="half" idx="2"/>
          </p:nvPr>
        </p:nvSpPr>
        <p:spPr>
          <a:xfrm>
            <a:off x="1175174" y="1524000"/>
            <a:ext cx="3581399" cy="4038600"/>
          </a:xfrm>
        </p:spPr>
        <p:txBody>
          <a:bodyPr>
            <a:normAutofit/>
          </a:bodyPr>
          <a:lstStyle/>
          <a:p>
            <a:r>
              <a:rPr lang="en-US" dirty="0"/>
              <a:t>send() loads a message onto the mailbox and sends it to another task associated with an id.</a:t>
            </a:r>
          </a:p>
          <a:p>
            <a:r>
              <a:rPr lang="en-US" dirty="0"/>
              <a:t>A mailbox is needed to hold the message. In order to send to a task to a mailbox the destination needs to exist. If a destination mailbox exists, send() will send the message to that location.</a:t>
            </a:r>
          </a:p>
          <a:p>
            <a:r>
              <a:rPr lang="en-US" dirty="0"/>
              <a:t>letter holds the actual message wanting to be sent to a task.</a:t>
            </a:r>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5419149" y="1215521"/>
            <a:ext cx="5465329" cy="4274558"/>
          </a:xfrm>
        </p:spPr>
      </p:pic>
    </p:spTree>
    <p:extLst>
      <p:ext uri="{BB962C8B-B14F-4D97-AF65-F5344CB8AC3E}">
        <p14:creationId xmlns:p14="http://schemas.microsoft.com/office/powerpoint/2010/main" val="323752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413" y="381000"/>
            <a:ext cx="9144001" cy="1371600"/>
          </a:xfrm>
        </p:spPr>
        <p:txBody>
          <a:bodyPr anchor="b">
            <a:normAutofit/>
          </a:bodyPr>
          <a:lstStyle/>
          <a:p>
            <a:r>
              <a:rPr lang="en-US" dirty="0"/>
              <a:t>receive()</a:t>
            </a:r>
            <a:endParaRPr lang="en-US"/>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p:blipFill>
        <p:spPr>
          <a:xfrm>
            <a:off x="1504781" y="2034351"/>
            <a:ext cx="4419599" cy="3856100"/>
          </a:xfrm>
          <a:noFill/>
        </p:spPr>
      </p:pic>
      <p:sp>
        <p:nvSpPr>
          <p:cNvPr id="4" name="Text Placeholder 3"/>
          <p:cNvSpPr>
            <a:spLocks noGrp="1"/>
          </p:cNvSpPr>
          <p:nvPr>
            <p:ph sz="half" idx="2"/>
          </p:nvPr>
        </p:nvSpPr>
        <p:spPr>
          <a:xfrm>
            <a:off x="6229183" y="1905001"/>
            <a:ext cx="4419600" cy="4114800"/>
          </a:xfrm>
        </p:spPr>
        <p:txBody>
          <a:bodyPr>
            <a:normAutofit/>
          </a:bodyPr>
          <a:lstStyle/>
          <a:p>
            <a:r>
              <a:rPr lang="en-US" dirty="0"/>
              <a:t>receive() lets the user know if the message it was trying to send to a task was successful or not.</a:t>
            </a:r>
          </a:p>
          <a:p>
            <a:r>
              <a:rPr lang="en-US" dirty="0"/>
              <a:t>Mailbox needs to check if the message made it, </a:t>
            </a:r>
            <a:r>
              <a:rPr lang="en-US" dirty="0" err="1"/>
              <a:t>messagekey</a:t>
            </a:r>
            <a:r>
              <a:rPr lang="en-US" dirty="0"/>
              <a:t> keeps the mailbox 'locked' to a specific task while it is down, while process checks if it is the correct location being sent to.</a:t>
            </a:r>
          </a:p>
        </p:txBody>
      </p:sp>
    </p:spTree>
    <p:extLst>
      <p:ext uri="{BB962C8B-B14F-4D97-AF65-F5344CB8AC3E}">
        <p14:creationId xmlns:p14="http://schemas.microsoft.com/office/powerpoint/2010/main" val="337009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43CA6-2EFD-4B70-AA5A-1D3A7DBFB0F9}"/>
              </a:ext>
            </a:extLst>
          </p:cNvPr>
          <p:cNvSpPr>
            <a:spLocks noGrp="1"/>
          </p:cNvSpPr>
          <p:nvPr>
            <p:ph type="title"/>
          </p:nvPr>
        </p:nvSpPr>
        <p:spPr>
          <a:xfrm>
            <a:off x="1522414" y="381000"/>
            <a:ext cx="4416550" cy="1371600"/>
          </a:xfrm>
        </p:spPr>
        <p:txBody>
          <a:bodyPr/>
          <a:lstStyle/>
          <a:p>
            <a:pPr algn="ctr"/>
            <a:r>
              <a:rPr lang="en-US" dirty="0"/>
              <a:t>Counting All Letters</a:t>
            </a:r>
          </a:p>
        </p:txBody>
      </p:sp>
      <p:sp>
        <p:nvSpPr>
          <p:cNvPr id="3" name="Text Placeholder 2">
            <a:extLst>
              <a:ext uri="{FF2B5EF4-FFF2-40B4-BE49-F238E27FC236}">
                <a16:creationId xmlns:a16="http://schemas.microsoft.com/office/drawing/2014/main" id="{31B80E32-67D1-4F74-8B04-BAB079AAAEFD}"/>
              </a:ext>
            </a:extLst>
          </p:cNvPr>
          <p:cNvSpPr>
            <a:spLocks noGrp="1"/>
          </p:cNvSpPr>
          <p:nvPr>
            <p:ph type="body" idx="1"/>
          </p:nvPr>
        </p:nvSpPr>
        <p:spPr/>
        <p:txBody>
          <a:bodyPr/>
          <a:lstStyle/>
          <a:p>
            <a:pPr algn="ctr"/>
            <a:r>
              <a:rPr lang="en-US" dirty="0" err="1"/>
              <a:t>count_letters</a:t>
            </a:r>
            <a:r>
              <a:rPr lang="en-US" dirty="0"/>
              <a:t>()</a:t>
            </a:r>
          </a:p>
        </p:txBody>
      </p:sp>
      <p:pic>
        <p:nvPicPr>
          <p:cNvPr id="9" name="Content Placeholder 8" descr="A screenshot of a cell phone&#10;&#10;Description automatically generated">
            <a:extLst>
              <a:ext uri="{FF2B5EF4-FFF2-40B4-BE49-F238E27FC236}">
                <a16:creationId xmlns:a16="http://schemas.microsoft.com/office/drawing/2014/main" id="{B2C35D3B-082D-4EAD-B176-453B93E5B80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522413" y="4032835"/>
            <a:ext cx="4416425" cy="697330"/>
          </a:xfrm>
        </p:spPr>
      </p:pic>
      <p:sp>
        <p:nvSpPr>
          <p:cNvPr id="5" name="Text Placeholder 4">
            <a:extLst>
              <a:ext uri="{FF2B5EF4-FFF2-40B4-BE49-F238E27FC236}">
                <a16:creationId xmlns:a16="http://schemas.microsoft.com/office/drawing/2014/main" id="{379A37FA-AAAF-4F10-AAEF-34EED269B05D}"/>
              </a:ext>
            </a:extLst>
          </p:cNvPr>
          <p:cNvSpPr>
            <a:spLocks noGrp="1"/>
          </p:cNvSpPr>
          <p:nvPr>
            <p:ph type="body" sz="quarter" idx="3"/>
          </p:nvPr>
        </p:nvSpPr>
        <p:spPr/>
        <p:txBody>
          <a:bodyPr/>
          <a:lstStyle/>
          <a:p>
            <a:pPr algn="ctr"/>
            <a:r>
              <a:rPr lang="en-US" dirty="0" err="1"/>
              <a:t>count_letters_to</a:t>
            </a:r>
            <a:r>
              <a:rPr lang="en-US" dirty="0"/>
              <a:t>()</a:t>
            </a:r>
          </a:p>
        </p:txBody>
      </p:sp>
      <p:pic>
        <p:nvPicPr>
          <p:cNvPr id="11" name="Content Placeholder 10" descr="A screenshot of a social media post&#10;&#10;Description automatically generated">
            <a:extLst>
              <a:ext uri="{FF2B5EF4-FFF2-40B4-BE49-F238E27FC236}">
                <a16:creationId xmlns:a16="http://schemas.microsoft.com/office/drawing/2014/main" id="{8EB6D621-6693-4038-897B-44F3807A51D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9988" y="3497516"/>
            <a:ext cx="4416425" cy="1767967"/>
          </a:xfrm>
        </p:spPr>
      </p:pic>
      <p:sp>
        <p:nvSpPr>
          <p:cNvPr id="7" name="TextBox 6">
            <a:extLst>
              <a:ext uri="{FF2B5EF4-FFF2-40B4-BE49-F238E27FC236}">
                <a16:creationId xmlns:a16="http://schemas.microsoft.com/office/drawing/2014/main" id="{B2143474-9691-4875-A4D4-28D61EE6E1C1}"/>
              </a:ext>
            </a:extLst>
          </p:cNvPr>
          <p:cNvSpPr txBox="1"/>
          <p:nvPr/>
        </p:nvSpPr>
        <p:spPr>
          <a:xfrm>
            <a:off x="6249861" y="704671"/>
            <a:ext cx="4416550" cy="1200329"/>
          </a:xfrm>
          <a:prstGeom prst="rect">
            <a:avLst/>
          </a:prstGeom>
          <a:noFill/>
        </p:spPr>
        <p:txBody>
          <a:bodyPr wrap="square" rtlCol="0">
            <a:spAutoFit/>
          </a:bodyPr>
          <a:lstStyle/>
          <a:p>
            <a:pPr algn="ctr"/>
            <a:r>
              <a:rPr lang="en-US" sz="3600" dirty="0">
                <a:latin typeface="+mj-lt"/>
              </a:rPr>
              <a:t>Counting Some Letters</a:t>
            </a:r>
          </a:p>
        </p:txBody>
      </p:sp>
    </p:spTree>
    <p:extLst>
      <p:ext uri="{BB962C8B-B14F-4D97-AF65-F5344CB8AC3E}">
        <p14:creationId xmlns:p14="http://schemas.microsoft.com/office/powerpoint/2010/main" val="150757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413" y="381000"/>
            <a:ext cx="9144001" cy="1371600"/>
          </a:xfrm>
        </p:spPr>
        <p:txBody>
          <a:bodyPr anchor="b">
            <a:normAutofit/>
          </a:bodyPr>
          <a:lstStyle/>
          <a:p>
            <a:pPr algn="ctr"/>
            <a:r>
              <a:rPr lang="en-US" dirty="0" err="1"/>
              <a:t>delete_all_letters</a:t>
            </a:r>
            <a:r>
              <a:rPr lang="en-US" dirty="0"/>
              <a:t>()</a:t>
            </a:r>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504781" y="2995371"/>
            <a:ext cx="4419599" cy="1934060"/>
          </a:xfrm>
          <a:noFill/>
        </p:spPr>
      </p:pic>
      <p:sp>
        <p:nvSpPr>
          <p:cNvPr id="4" name="Text Placeholder 3"/>
          <p:cNvSpPr>
            <a:spLocks noGrp="1"/>
          </p:cNvSpPr>
          <p:nvPr>
            <p:ph sz="half" idx="2"/>
          </p:nvPr>
        </p:nvSpPr>
        <p:spPr>
          <a:xfrm>
            <a:off x="6627812" y="3124200"/>
            <a:ext cx="4419600" cy="1371600"/>
          </a:xfrm>
        </p:spPr>
        <p:txBody>
          <a:bodyPr>
            <a:normAutofit/>
          </a:bodyPr>
          <a:lstStyle/>
          <a:p>
            <a:r>
              <a:rPr lang="en-US" dirty="0" err="1"/>
              <a:t>delete_all_letters</a:t>
            </a:r>
            <a:r>
              <a:rPr lang="en-US" dirty="0"/>
              <a:t>() deletes all of the messages sent to a certain task.</a:t>
            </a:r>
          </a:p>
        </p:txBody>
      </p:sp>
    </p:spTree>
    <p:extLst>
      <p:ext uri="{BB962C8B-B14F-4D97-AF65-F5344CB8AC3E}">
        <p14:creationId xmlns:p14="http://schemas.microsoft.com/office/powerpoint/2010/main" val="219011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51E82-C073-44B8-87F6-5D351B7D09B4}"/>
              </a:ext>
            </a:extLst>
          </p:cNvPr>
          <p:cNvSpPr>
            <a:spLocks noGrp="1"/>
          </p:cNvSpPr>
          <p:nvPr>
            <p:ph type="title"/>
          </p:nvPr>
        </p:nvSpPr>
        <p:spPr/>
        <p:txBody>
          <a:bodyPr/>
          <a:lstStyle/>
          <a:p>
            <a:pPr algn="ctr"/>
            <a:r>
              <a:rPr lang="en-US" dirty="0"/>
              <a:t>Phase II test</a:t>
            </a:r>
          </a:p>
        </p:txBody>
      </p:sp>
      <p:pic>
        <p:nvPicPr>
          <p:cNvPr id="6" name="Content Placeholder 5" descr="A screenshot of a computer&#10;&#10;Description automatically generated">
            <a:extLst>
              <a:ext uri="{FF2B5EF4-FFF2-40B4-BE49-F238E27FC236}">
                <a16:creationId xmlns:a16="http://schemas.microsoft.com/office/drawing/2014/main" id="{4E93FD23-2A8B-4719-8399-3E98C975B30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04950" y="2201171"/>
            <a:ext cx="4419600" cy="3522458"/>
          </a:xfrm>
        </p:spPr>
      </p:pic>
      <p:pic>
        <p:nvPicPr>
          <p:cNvPr id="8" name="Content Placeholder 7" descr="A screenshot of a cell phone&#10;&#10;Description automatically generated">
            <a:extLst>
              <a:ext uri="{FF2B5EF4-FFF2-40B4-BE49-F238E27FC236}">
                <a16:creationId xmlns:a16="http://schemas.microsoft.com/office/drawing/2014/main" id="{0E6659EE-C8A6-4CF6-AB0E-128FE82694C1}"/>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29350" y="2752955"/>
            <a:ext cx="4419600" cy="2418890"/>
          </a:xfrm>
        </p:spPr>
      </p:pic>
    </p:spTree>
    <p:extLst>
      <p:ext uri="{BB962C8B-B14F-4D97-AF65-F5344CB8AC3E}">
        <p14:creationId xmlns:p14="http://schemas.microsoft.com/office/powerpoint/2010/main" val="400376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4680" y="381000"/>
            <a:ext cx="8692399" cy="762000"/>
          </a:xfrm>
        </p:spPr>
        <p:txBody>
          <a:bodyPr>
            <a:normAutofit/>
          </a:bodyPr>
          <a:lstStyle/>
          <a:p>
            <a:pPr algn="ctr"/>
            <a:r>
              <a:rPr lang="en-US" sz="4400" dirty="0"/>
              <a:t>Phase III: Memory Management</a:t>
            </a:r>
          </a:p>
        </p:txBody>
      </p:sp>
      <p:sp>
        <p:nvSpPr>
          <p:cNvPr id="3" name="Text Placeholder 2"/>
          <p:cNvSpPr>
            <a:spLocks noGrp="1"/>
          </p:cNvSpPr>
          <p:nvPr>
            <p:ph type="body" idx="1"/>
          </p:nvPr>
        </p:nvSpPr>
        <p:spPr>
          <a:xfrm>
            <a:off x="1075246" y="1676400"/>
            <a:ext cx="8687333" cy="533400"/>
          </a:xfrm>
        </p:spPr>
        <p:txBody>
          <a:bodyPr/>
          <a:lstStyle/>
          <a:p>
            <a:pPr algn="ctr"/>
            <a:r>
              <a:rPr lang="en-US" dirty="0"/>
              <a:t>Phase Goals</a:t>
            </a:r>
          </a:p>
          <a:p>
            <a:endParaRPr lang="en-US" dirty="0"/>
          </a:p>
          <a:p>
            <a:endParaRPr lang="en-US" dirty="0"/>
          </a:p>
        </p:txBody>
      </p:sp>
      <p:sp>
        <p:nvSpPr>
          <p:cNvPr id="4" name="TextBox 3">
            <a:extLst>
              <a:ext uri="{FF2B5EF4-FFF2-40B4-BE49-F238E27FC236}">
                <a16:creationId xmlns:a16="http://schemas.microsoft.com/office/drawing/2014/main" id="{44491057-5DBF-4933-8837-250E0A979EAF}"/>
              </a:ext>
            </a:extLst>
          </p:cNvPr>
          <p:cNvSpPr txBox="1"/>
          <p:nvPr/>
        </p:nvSpPr>
        <p:spPr>
          <a:xfrm>
            <a:off x="1064680" y="2743200"/>
            <a:ext cx="89916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Assuming you have 1024 bytes of RAM available in your system, develop a class and series of functions which act as a memory manager. </a:t>
            </a:r>
          </a:p>
          <a:p>
            <a:pPr marL="285750" indent="-285750">
              <a:buFont typeface="Arial" panose="020B0604020202020204" pitchFamily="34" charset="0"/>
              <a:buChar char="•"/>
            </a:pPr>
            <a:r>
              <a:rPr lang="en-US" dirty="0"/>
              <a:t>The </a:t>
            </a:r>
            <a:r>
              <a:rPr lang="en-US" dirty="0" err="1"/>
              <a:t>mem_mgr</a:t>
            </a:r>
            <a:r>
              <a:rPr lang="en-US" dirty="0"/>
              <a:t> may be implemented as an:</a:t>
            </a:r>
          </a:p>
          <a:p>
            <a:pPr marL="742950" lvl="1" indent="-285750">
              <a:buFont typeface="Arial" panose="020B0604020202020204" pitchFamily="34" charset="0"/>
              <a:buChar char="•"/>
            </a:pPr>
            <a:r>
              <a:rPr lang="en-US" dirty="0"/>
              <a:t>independent thread (serving memory to its clients) </a:t>
            </a:r>
          </a:p>
          <a:p>
            <a:pPr marL="742950" lvl="1" indent="-285750">
              <a:buFont typeface="Arial" panose="020B0604020202020204" pitchFamily="34" charset="0"/>
              <a:buChar char="•"/>
            </a:pPr>
            <a:r>
              <a:rPr lang="en-US" dirty="0"/>
              <a:t>or it may be implemented as part of the main thread (“the OS”). </a:t>
            </a:r>
          </a:p>
          <a:p>
            <a:pPr marL="285750" indent="-285750">
              <a:buFont typeface="Arial" panose="020B0604020202020204" pitchFamily="34" charset="0"/>
              <a:buChar char="•"/>
            </a:pPr>
            <a:r>
              <a:rPr lang="en-US" dirty="0"/>
              <a:t>Your </a:t>
            </a:r>
            <a:r>
              <a:rPr lang="en-US" dirty="0" err="1"/>
              <a:t>mem_mgr</a:t>
            </a:r>
            <a:r>
              <a:rPr lang="en-US" dirty="0"/>
              <a:t> must provide at least two public functions for allocation and deallocation of memory. </a:t>
            </a:r>
            <a:r>
              <a:rPr lang="en-US" dirty="0" err="1"/>
              <a:t>Mem_Alloc</a:t>
            </a:r>
            <a:r>
              <a:rPr lang="en-US" dirty="0"/>
              <a:t>() and </a:t>
            </a:r>
            <a:r>
              <a:rPr lang="en-US" dirty="0" err="1"/>
              <a:t>Mem_Free</a:t>
            </a:r>
            <a:r>
              <a:rPr lang="en-US" dirty="0"/>
              <a:t>(). Several other functions will also be needed for internal debugging, dump, and clean-up operations. </a:t>
            </a:r>
          </a:p>
        </p:txBody>
      </p:sp>
    </p:spTree>
    <p:extLst>
      <p:ext uri="{BB962C8B-B14F-4D97-AF65-F5344CB8AC3E}">
        <p14:creationId xmlns:p14="http://schemas.microsoft.com/office/powerpoint/2010/main" val="307331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B2C1-4FD1-447E-BDD0-3507F3A4FC18}"/>
              </a:ext>
            </a:extLst>
          </p:cNvPr>
          <p:cNvSpPr>
            <a:spLocks noGrp="1"/>
          </p:cNvSpPr>
          <p:nvPr>
            <p:ph type="title"/>
          </p:nvPr>
        </p:nvSpPr>
        <p:spPr>
          <a:xfrm>
            <a:off x="1522411" y="421861"/>
            <a:ext cx="9144001" cy="1143000"/>
          </a:xfrm>
        </p:spPr>
        <p:txBody>
          <a:bodyPr>
            <a:normAutofit fontScale="90000"/>
          </a:bodyPr>
          <a:lstStyle/>
          <a:p>
            <a:pPr algn="ctr"/>
            <a:r>
              <a:rPr lang="en-US" dirty="0"/>
              <a:t>ULTIMA 2.0 Phase III Overview</a:t>
            </a:r>
            <a:br>
              <a:rPr lang="en-US" dirty="0"/>
            </a:br>
            <a:r>
              <a:rPr lang="en-US" dirty="0"/>
              <a:t>(With implementation of Memory &amp; Page class)</a:t>
            </a:r>
          </a:p>
        </p:txBody>
      </p:sp>
      <p:pic>
        <p:nvPicPr>
          <p:cNvPr id="5" name="Content Placeholder 4">
            <a:extLst>
              <a:ext uri="{FF2B5EF4-FFF2-40B4-BE49-F238E27FC236}">
                <a16:creationId xmlns:a16="http://schemas.microsoft.com/office/drawing/2014/main" id="{D6E97550-2142-46F5-ACE1-FA24E42E71A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016228" y="2037708"/>
            <a:ext cx="6156368" cy="3826931"/>
          </a:xfrm>
        </p:spPr>
      </p:pic>
    </p:spTree>
    <p:extLst>
      <p:ext uri="{BB962C8B-B14F-4D97-AF65-F5344CB8AC3E}">
        <p14:creationId xmlns:p14="http://schemas.microsoft.com/office/powerpoint/2010/main" val="321485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914400"/>
            <a:ext cx="11582401" cy="711468"/>
          </a:xfrm>
        </p:spPr>
        <p:txBody>
          <a:bodyPr anchor="b">
            <a:normAutofit/>
          </a:bodyPr>
          <a:lstStyle/>
          <a:p>
            <a:pPr algn="ctr"/>
            <a:r>
              <a:rPr lang="en-US" dirty="0"/>
              <a:t>Memory Management</a:t>
            </a:r>
          </a:p>
        </p:txBody>
      </p:sp>
      <p:pic>
        <p:nvPicPr>
          <p:cNvPr id="6" name="Content Placeholder 5">
            <a:extLst>
              <a:ext uri="{FF2B5EF4-FFF2-40B4-BE49-F238E27FC236}">
                <a16:creationId xmlns:a16="http://schemas.microsoft.com/office/drawing/2014/main" id="{C2E172CF-099C-4456-A634-BDA23D339AF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303212" y="2209799"/>
            <a:ext cx="8229600" cy="4369068"/>
          </a:xfrm>
          <a:noFill/>
        </p:spPr>
      </p:pic>
      <p:sp>
        <p:nvSpPr>
          <p:cNvPr id="4" name="Text Placeholder 3"/>
          <p:cNvSpPr>
            <a:spLocks noGrp="1"/>
          </p:cNvSpPr>
          <p:nvPr>
            <p:ph sz="half" idx="2"/>
          </p:nvPr>
        </p:nvSpPr>
        <p:spPr>
          <a:xfrm>
            <a:off x="8761412" y="3289432"/>
            <a:ext cx="3124201" cy="2209801"/>
          </a:xfrm>
        </p:spPr>
        <p:txBody>
          <a:bodyPr>
            <a:normAutofit/>
          </a:bodyPr>
          <a:lstStyle/>
          <a:p>
            <a:r>
              <a:rPr lang="en-US" dirty="0"/>
              <a:t>Together, the Memory and Page classes give the task control blocks memory for their functions or threads.</a:t>
            </a:r>
          </a:p>
        </p:txBody>
      </p:sp>
    </p:spTree>
    <p:extLst>
      <p:ext uri="{BB962C8B-B14F-4D97-AF65-F5344CB8AC3E}">
        <p14:creationId xmlns:p14="http://schemas.microsoft.com/office/powerpoint/2010/main" val="389299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Phases of the ULTIMA 2.0 Operating System</a:t>
            </a:r>
          </a:p>
        </p:txBody>
      </p:sp>
      <p:sp>
        <p:nvSpPr>
          <p:cNvPr id="14" name="Content Placeholder 13"/>
          <p:cNvSpPr>
            <a:spLocks noGrp="1"/>
          </p:cNvSpPr>
          <p:nvPr>
            <p:ph idx="1"/>
          </p:nvPr>
        </p:nvSpPr>
        <p:spPr>
          <a:xfrm>
            <a:off x="1522413" y="2743200"/>
            <a:ext cx="9134391" cy="3276600"/>
          </a:xfrm>
        </p:spPr>
        <p:txBody>
          <a:bodyPr/>
          <a:lstStyle/>
          <a:p>
            <a:r>
              <a:rPr lang="en-US" dirty="0"/>
              <a:t>Phase I: Scheduler &amp; Semaphore</a:t>
            </a:r>
          </a:p>
          <a:p>
            <a:r>
              <a:rPr lang="en-US" dirty="0"/>
              <a:t>Phase II: Message Passing</a:t>
            </a:r>
          </a:p>
          <a:p>
            <a:r>
              <a:rPr lang="en-US" dirty="0"/>
              <a:t>Phase III: Memory Management</a:t>
            </a:r>
          </a:p>
          <a:p>
            <a:r>
              <a:rPr lang="en-US" dirty="0"/>
              <a:t>Phase IV: File System</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9015" y="685800"/>
            <a:ext cx="3596607" cy="685800"/>
          </a:xfrm>
        </p:spPr>
        <p:txBody>
          <a:bodyPr>
            <a:normAutofit/>
          </a:bodyPr>
          <a:lstStyle/>
          <a:p>
            <a:pPr algn="ctr"/>
            <a:r>
              <a:rPr lang="en-US" dirty="0"/>
              <a:t>Definitions</a:t>
            </a:r>
          </a:p>
        </p:txBody>
      </p:sp>
      <p:sp>
        <p:nvSpPr>
          <p:cNvPr id="4" name="Text Placeholder 3"/>
          <p:cNvSpPr>
            <a:spLocks noGrp="1"/>
          </p:cNvSpPr>
          <p:nvPr>
            <p:ph type="body" sz="half" idx="2"/>
          </p:nvPr>
        </p:nvSpPr>
        <p:spPr>
          <a:xfrm>
            <a:off x="1175174" y="2476500"/>
            <a:ext cx="3581399" cy="1752600"/>
          </a:xfrm>
        </p:spPr>
        <p:txBody>
          <a:bodyPr>
            <a:normAutofit/>
          </a:bodyPr>
          <a:lstStyle/>
          <a:p>
            <a:pPr marL="285750" indent="-285750">
              <a:buFont typeface="Arial" panose="020B0604020202020204" pitchFamily="34" charset="0"/>
              <a:buChar char="•"/>
            </a:pPr>
            <a:r>
              <a:rPr lang="en-US" dirty="0"/>
              <a:t>The Memory class begins by making a certain amount of definitions. Most importantly, these two definitions are made:</a:t>
            </a:r>
          </a:p>
          <a:p>
            <a:pPr marL="742950" lvl="1" indent="-285750">
              <a:buFont typeface="Arial" panose="020B0604020202020204" pitchFamily="34" charset="0"/>
              <a:buChar char="•"/>
            </a:pPr>
            <a:r>
              <a:rPr lang="en-US" dirty="0"/>
              <a:t>Total Memory = 1024 bytes</a:t>
            </a:r>
          </a:p>
          <a:p>
            <a:pPr marL="742950" lvl="1" indent="-285750">
              <a:buFont typeface="Arial" panose="020B0604020202020204" pitchFamily="34" charset="0"/>
              <a:buChar char="•"/>
            </a:pPr>
            <a:r>
              <a:rPr lang="en-US" dirty="0"/>
              <a:t>Page Size = 128 bytes</a:t>
            </a:r>
          </a:p>
          <a:p>
            <a:endParaRPr lang="en-US" dirty="0"/>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6109291" y="1215521"/>
            <a:ext cx="4085045" cy="4274558"/>
          </a:xfrm>
        </p:spPr>
      </p:pic>
    </p:spTree>
    <p:extLst>
      <p:ext uri="{BB962C8B-B14F-4D97-AF65-F5344CB8AC3E}">
        <p14:creationId xmlns:p14="http://schemas.microsoft.com/office/powerpoint/2010/main" val="57916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9015" y="685800"/>
            <a:ext cx="3596607" cy="685800"/>
          </a:xfrm>
        </p:spPr>
        <p:txBody>
          <a:bodyPr>
            <a:normAutofit/>
          </a:bodyPr>
          <a:lstStyle/>
          <a:p>
            <a:pPr algn="ctr"/>
            <a:r>
              <a:rPr lang="en-US" dirty="0"/>
              <a:t>More definitions</a:t>
            </a:r>
          </a:p>
        </p:txBody>
      </p:sp>
      <p:sp>
        <p:nvSpPr>
          <p:cNvPr id="4" name="Text Placeholder 3"/>
          <p:cNvSpPr>
            <a:spLocks noGrp="1"/>
          </p:cNvSpPr>
          <p:nvPr>
            <p:ph type="body" sz="half" idx="2"/>
          </p:nvPr>
        </p:nvSpPr>
        <p:spPr>
          <a:xfrm>
            <a:off x="1175174" y="2476500"/>
            <a:ext cx="3581399" cy="1752600"/>
          </a:xfrm>
        </p:spPr>
        <p:txBody>
          <a:bodyPr>
            <a:normAutofit/>
          </a:bodyPr>
          <a:lstStyle/>
          <a:p>
            <a:pPr marL="285750" indent="-285750">
              <a:buFont typeface="Arial" panose="020B0604020202020204" pitchFamily="34" charset="0"/>
              <a:buChar char="•"/>
            </a:pPr>
            <a:r>
              <a:rPr lang="en-US" dirty="0"/>
              <a:t>The Page class begins by defining SELF_HOSTING which is needed as part of the Memory class.</a:t>
            </a:r>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6109291" y="2145398"/>
            <a:ext cx="4085045" cy="2414804"/>
          </a:xfrm>
        </p:spPr>
      </p:pic>
    </p:spTree>
    <p:extLst>
      <p:ext uri="{BB962C8B-B14F-4D97-AF65-F5344CB8AC3E}">
        <p14:creationId xmlns:p14="http://schemas.microsoft.com/office/powerpoint/2010/main" val="278093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413" y="381000"/>
            <a:ext cx="9144001" cy="1371600"/>
          </a:xfrm>
        </p:spPr>
        <p:txBody>
          <a:bodyPr anchor="b">
            <a:normAutofit/>
          </a:bodyPr>
          <a:lstStyle/>
          <a:p>
            <a:pPr algn="ctr"/>
            <a:r>
              <a:rPr lang="en-US" dirty="0"/>
              <a:t>Page()</a:t>
            </a:r>
          </a:p>
        </p:txBody>
      </p:sp>
      <p:pic>
        <p:nvPicPr>
          <p:cNvPr id="6" name="Picture Placeholder 5" descr="A screenshot of a cell phone&#10;&#10;Description automatically generated">
            <a:extLst>
              <a:ext uri="{FF2B5EF4-FFF2-40B4-BE49-F238E27FC236}">
                <a16:creationId xmlns:a16="http://schemas.microsoft.com/office/drawing/2014/main" id="{7BDB919D-AC12-4142-9FE0-3B3BC3B55B0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p:blipFill>
        <p:spPr>
          <a:xfrm>
            <a:off x="1504781" y="2498768"/>
            <a:ext cx="4419599" cy="2927266"/>
          </a:xfrm>
          <a:noFill/>
        </p:spPr>
      </p:pic>
      <p:sp>
        <p:nvSpPr>
          <p:cNvPr id="4" name="Text Placeholder 3"/>
          <p:cNvSpPr>
            <a:spLocks noGrp="1"/>
          </p:cNvSpPr>
          <p:nvPr>
            <p:ph sz="half" idx="2"/>
          </p:nvPr>
        </p:nvSpPr>
        <p:spPr>
          <a:xfrm>
            <a:off x="6704012" y="2819400"/>
            <a:ext cx="4419600" cy="1981199"/>
          </a:xfrm>
        </p:spPr>
        <p:txBody>
          <a:bodyPr>
            <a:normAutofit/>
          </a:bodyPr>
          <a:lstStyle/>
          <a:p>
            <a:pPr marL="285750" indent="-285750">
              <a:buFont typeface="Arial" panose="020B0604020202020204" pitchFamily="34" charset="0"/>
              <a:buChar char="•"/>
            </a:pPr>
            <a:r>
              <a:rPr lang="en-US" dirty="0"/>
              <a:t>The Page class assigns pages to the Memory class so it can give that memory to tasks or functions.</a:t>
            </a:r>
          </a:p>
        </p:txBody>
      </p:sp>
    </p:spTree>
    <p:extLst>
      <p:ext uri="{BB962C8B-B14F-4D97-AF65-F5344CB8AC3E}">
        <p14:creationId xmlns:p14="http://schemas.microsoft.com/office/powerpoint/2010/main" val="203875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413" y="381000"/>
            <a:ext cx="9144001" cy="1371600"/>
          </a:xfrm>
        </p:spPr>
        <p:txBody>
          <a:bodyPr anchor="b">
            <a:normAutofit/>
          </a:bodyPr>
          <a:lstStyle/>
          <a:p>
            <a:pPr algn="ctr"/>
            <a:r>
              <a:rPr lang="en-US" dirty="0"/>
              <a:t>Memory()</a:t>
            </a:r>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504781" y="3123124"/>
            <a:ext cx="4419599" cy="1678554"/>
          </a:xfrm>
          <a:noFill/>
        </p:spPr>
      </p:pic>
      <p:sp>
        <p:nvSpPr>
          <p:cNvPr id="4" name="Text Placeholder 3"/>
          <p:cNvSpPr>
            <a:spLocks noGrp="1"/>
          </p:cNvSpPr>
          <p:nvPr>
            <p:ph sz="half" idx="2"/>
          </p:nvPr>
        </p:nvSpPr>
        <p:spPr>
          <a:xfrm>
            <a:off x="6475412" y="2668079"/>
            <a:ext cx="4419600" cy="2133599"/>
          </a:xfrm>
        </p:spPr>
        <p:txBody>
          <a:bodyPr>
            <a:normAutofit/>
          </a:bodyPr>
          <a:lstStyle/>
          <a:p>
            <a:pPr marL="285750" indent="-285750"/>
            <a:r>
              <a:rPr lang="en-US" dirty="0"/>
              <a:t>Default constructor that makes memory the right size and blanks out the bits. Uses heap memory by request</a:t>
            </a:r>
          </a:p>
        </p:txBody>
      </p:sp>
    </p:spTree>
    <p:extLst>
      <p:ext uri="{BB962C8B-B14F-4D97-AF65-F5344CB8AC3E}">
        <p14:creationId xmlns:p14="http://schemas.microsoft.com/office/powerpoint/2010/main" val="280475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6974" y="281168"/>
            <a:ext cx="5097797" cy="685800"/>
          </a:xfrm>
        </p:spPr>
        <p:txBody>
          <a:bodyPr>
            <a:normAutofit/>
          </a:bodyPr>
          <a:lstStyle/>
          <a:p>
            <a:pPr algn="ctr"/>
            <a:r>
              <a:rPr lang="en-US" dirty="0"/>
              <a:t>Memory Allocation</a:t>
            </a:r>
          </a:p>
        </p:txBody>
      </p:sp>
      <p:sp>
        <p:nvSpPr>
          <p:cNvPr id="4" name="Text Placeholder 3"/>
          <p:cNvSpPr>
            <a:spLocks noGrp="1"/>
          </p:cNvSpPr>
          <p:nvPr>
            <p:ph type="body" sz="half" idx="2"/>
          </p:nvPr>
        </p:nvSpPr>
        <p:spPr>
          <a:xfrm>
            <a:off x="1175172" y="1523999"/>
            <a:ext cx="3581399" cy="4114801"/>
          </a:xfrm>
        </p:spPr>
        <p:txBody>
          <a:bodyPr>
            <a:noAutofit/>
          </a:bodyPr>
          <a:lstStyle/>
          <a:p>
            <a:pPr marL="285750" indent="-285750">
              <a:buFont typeface="Arial" panose="020B0604020202020204" pitchFamily="34" charset="0"/>
              <a:buChar char="•"/>
            </a:pPr>
            <a:r>
              <a:rPr lang="en-US" sz="2400" dirty="0" err="1"/>
              <a:t>alloc</a:t>
            </a:r>
            <a:r>
              <a:rPr lang="en-US" sz="2400" dirty="0"/>
              <a:t>() allocates the number of pages, or chunks of memory requested by the caller. size is determined by the passed 'size' variable.</a:t>
            </a:r>
          </a:p>
          <a:p>
            <a:pPr marL="285750" indent="-285750">
              <a:buFont typeface="Arial" panose="020B0604020202020204" pitchFamily="34" charset="0"/>
              <a:buChar char="•"/>
            </a:pPr>
            <a:r>
              <a:rPr lang="en-US" sz="2400" dirty="0"/>
              <a:t>If the size requested is available, the task will get that size of memory back.</a:t>
            </a:r>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7008812" y="266700"/>
            <a:ext cx="4501747" cy="4419600"/>
          </a:xfrm>
        </p:spPr>
      </p:pic>
      <p:pic>
        <p:nvPicPr>
          <p:cNvPr id="5" name="Picture 4" descr="A screenshot of a cell phone&#10;&#10;Description automatically generated">
            <a:extLst>
              <a:ext uri="{FF2B5EF4-FFF2-40B4-BE49-F238E27FC236}">
                <a16:creationId xmlns:a16="http://schemas.microsoft.com/office/drawing/2014/main" id="{45888AAB-83E0-4153-A49B-3C1E331A0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2612" y="4876800"/>
            <a:ext cx="3390900" cy="1552575"/>
          </a:xfrm>
          <a:prstGeom prst="rect">
            <a:avLst/>
          </a:prstGeom>
        </p:spPr>
      </p:pic>
    </p:spTree>
    <p:extLst>
      <p:ext uri="{BB962C8B-B14F-4D97-AF65-F5344CB8AC3E}">
        <p14:creationId xmlns:p14="http://schemas.microsoft.com/office/powerpoint/2010/main" val="239275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413" y="381000"/>
            <a:ext cx="9144001" cy="1371600"/>
          </a:xfrm>
        </p:spPr>
        <p:txBody>
          <a:bodyPr anchor="b">
            <a:normAutofit/>
          </a:bodyPr>
          <a:lstStyle/>
          <a:p>
            <a:pPr algn="ctr"/>
            <a:r>
              <a:rPr lang="en-US" dirty="0"/>
              <a:t>free()</a:t>
            </a:r>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703704" y="2209800"/>
            <a:ext cx="4452712" cy="2591878"/>
          </a:xfrm>
          <a:noFill/>
        </p:spPr>
      </p:pic>
      <p:sp>
        <p:nvSpPr>
          <p:cNvPr id="4" name="Text Placeholder 3"/>
          <p:cNvSpPr>
            <a:spLocks noGrp="1"/>
          </p:cNvSpPr>
          <p:nvPr>
            <p:ph sz="half" idx="2"/>
          </p:nvPr>
        </p:nvSpPr>
        <p:spPr>
          <a:xfrm>
            <a:off x="6246812" y="2209801"/>
            <a:ext cx="5334000" cy="2591878"/>
          </a:xfrm>
        </p:spPr>
        <p:txBody>
          <a:bodyPr>
            <a:normAutofit/>
          </a:bodyPr>
          <a:lstStyle/>
          <a:p>
            <a:pPr marL="285750" indent="-285750"/>
            <a:r>
              <a:rPr lang="en-US" dirty="0"/>
              <a:t>Take a page pointer, </a:t>
            </a:r>
            <a:r>
              <a:rPr lang="en-US" dirty="0" err="1"/>
              <a:t>memory_handle</a:t>
            </a:r>
            <a:r>
              <a:rPr lang="en-US" dirty="0"/>
              <a:t>, to point to in use memory then deallocates that memory and frees it.</a:t>
            </a:r>
          </a:p>
          <a:p>
            <a:pPr marL="285750" indent="-285750"/>
            <a:r>
              <a:rPr lang="en-US" dirty="0"/>
              <a:t>The block of memory your trying to free needs to already exist and be allocated.</a:t>
            </a:r>
          </a:p>
        </p:txBody>
      </p:sp>
    </p:spTree>
    <p:extLst>
      <p:ext uri="{BB962C8B-B14F-4D97-AF65-F5344CB8AC3E}">
        <p14:creationId xmlns:p14="http://schemas.microsoft.com/office/powerpoint/2010/main" val="79975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43CA6-2EFD-4B70-AA5A-1D3A7DBFB0F9}"/>
              </a:ext>
            </a:extLst>
          </p:cNvPr>
          <p:cNvSpPr>
            <a:spLocks noGrp="1"/>
          </p:cNvSpPr>
          <p:nvPr>
            <p:ph type="title"/>
          </p:nvPr>
        </p:nvSpPr>
        <p:spPr>
          <a:xfrm>
            <a:off x="1522414" y="381000"/>
            <a:ext cx="4416550" cy="533400"/>
          </a:xfrm>
        </p:spPr>
        <p:txBody>
          <a:bodyPr>
            <a:normAutofit fontScale="90000"/>
          </a:bodyPr>
          <a:lstStyle/>
          <a:p>
            <a:pPr algn="ctr"/>
            <a:r>
              <a:rPr lang="en-US" dirty="0"/>
              <a:t>read()</a:t>
            </a:r>
          </a:p>
        </p:txBody>
      </p:sp>
      <p:sp>
        <p:nvSpPr>
          <p:cNvPr id="3" name="Text Placeholder 2">
            <a:extLst>
              <a:ext uri="{FF2B5EF4-FFF2-40B4-BE49-F238E27FC236}">
                <a16:creationId xmlns:a16="http://schemas.microsoft.com/office/drawing/2014/main" id="{31B80E32-67D1-4F74-8B04-BAB079AAAEFD}"/>
              </a:ext>
            </a:extLst>
          </p:cNvPr>
          <p:cNvSpPr>
            <a:spLocks noGrp="1"/>
          </p:cNvSpPr>
          <p:nvPr>
            <p:ph type="body" idx="1"/>
          </p:nvPr>
        </p:nvSpPr>
        <p:spPr>
          <a:xfrm>
            <a:off x="989012" y="1905000"/>
            <a:ext cx="4949951" cy="1295400"/>
          </a:xfrm>
        </p:spPr>
        <p:txBody>
          <a:bodyPr/>
          <a:lstStyle/>
          <a:p>
            <a:pPr algn="ctr"/>
            <a:r>
              <a:rPr lang="en-US" dirty="0"/>
              <a:t>the memory was read or returned an error saying the delete failed.</a:t>
            </a:r>
          </a:p>
        </p:txBody>
      </p:sp>
      <p:pic>
        <p:nvPicPr>
          <p:cNvPr id="9" name="Content Placeholder 8">
            <a:extLst>
              <a:ext uri="{FF2B5EF4-FFF2-40B4-BE49-F238E27FC236}">
                <a16:creationId xmlns:a16="http://schemas.microsoft.com/office/drawing/2014/main" id="{B2C35D3B-082D-4EAD-B176-453B93E5B80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211514" y="3581400"/>
            <a:ext cx="4551218" cy="1600200"/>
          </a:xfrm>
        </p:spPr>
      </p:pic>
      <p:sp>
        <p:nvSpPr>
          <p:cNvPr id="5" name="Text Placeholder 4">
            <a:extLst>
              <a:ext uri="{FF2B5EF4-FFF2-40B4-BE49-F238E27FC236}">
                <a16:creationId xmlns:a16="http://schemas.microsoft.com/office/drawing/2014/main" id="{379A37FA-AAAF-4F10-AAEF-34EED269B05D}"/>
              </a:ext>
            </a:extLst>
          </p:cNvPr>
          <p:cNvSpPr>
            <a:spLocks noGrp="1"/>
          </p:cNvSpPr>
          <p:nvPr>
            <p:ph type="body" sz="quarter" idx="3"/>
          </p:nvPr>
        </p:nvSpPr>
        <p:spPr>
          <a:xfrm>
            <a:off x="6249861" y="1143000"/>
            <a:ext cx="4416552" cy="1524000"/>
          </a:xfrm>
        </p:spPr>
        <p:txBody>
          <a:bodyPr/>
          <a:lstStyle/>
          <a:p>
            <a:pPr algn="ctr"/>
            <a:r>
              <a:rPr lang="en-US" dirty="0"/>
              <a:t>same as previous read()but will check ownership first. The memory was read and returned what it was</a:t>
            </a:r>
          </a:p>
        </p:txBody>
      </p:sp>
      <p:pic>
        <p:nvPicPr>
          <p:cNvPr id="11" name="Content Placeholder 10">
            <a:extLst>
              <a:ext uri="{FF2B5EF4-FFF2-40B4-BE49-F238E27FC236}">
                <a16:creationId xmlns:a16="http://schemas.microsoft.com/office/drawing/2014/main" id="{8EB6D621-6693-4038-897B-44F3807A51D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6249861" y="2784890"/>
            <a:ext cx="4575050" cy="3686609"/>
          </a:xfrm>
        </p:spPr>
      </p:pic>
      <p:sp>
        <p:nvSpPr>
          <p:cNvPr id="8" name="Title 1">
            <a:extLst>
              <a:ext uri="{FF2B5EF4-FFF2-40B4-BE49-F238E27FC236}">
                <a16:creationId xmlns:a16="http://schemas.microsoft.com/office/drawing/2014/main" id="{E9D5711B-430D-432C-B521-7D40A6B591D6}"/>
              </a:ext>
            </a:extLst>
          </p:cNvPr>
          <p:cNvSpPr txBox="1">
            <a:spLocks/>
          </p:cNvSpPr>
          <p:nvPr/>
        </p:nvSpPr>
        <p:spPr>
          <a:xfrm>
            <a:off x="6408361" y="381000"/>
            <a:ext cx="4416550" cy="53340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a:t>read()</a:t>
            </a:r>
          </a:p>
        </p:txBody>
      </p:sp>
    </p:spTree>
    <p:extLst>
      <p:ext uri="{BB962C8B-B14F-4D97-AF65-F5344CB8AC3E}">
        <p14:creationId xmlns:p14="http://schemas.microsoft.com/office/powerpoint/2010/main" val="16972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43CA6-2EFD-4B70-AA5A-1D3A7DBFB0F9}"/>
              </a:ext>
            </a:extLst>
          </p:cNvPr>
          <p:cNvSpPr>
            <a:spLocks noGrp="1"/>
          </p:cNvSpPr>
          <p:nvPr>
            <p:ph type="title"/>
          </p:nvPr>
        </p:nvSpPr>
        <p:spPr>
          <a:xfrm>
            <a:off x="1522414" y="381000"/>
            <a:ext cx="4416550" cy="533400"/>
          </a:xfrm>
        </p:spPr>
        <p:txBody>
          <a:bodyPr>
            <a:normAutofit fontScale="90000"/>
          </a:bodyPr>
          <a:lstStyle/>
          <a:p>
            <a:pPr algn="ctr"/>
            <a:r>
              <a:rPr lang="en-US" dirty="0"/>
              <a:t>write()</a:t>
            </a:r>
          </a:p>
        </p:txBody>
      </p:sp>
      <p:sp>
        <p:nvSpPr>
          <p:cNvPr id="3" name="Text Placeholder 2">
            <a:extLst>
              <a:ext uri="{FF2B5EF4-FFF2-40B4-BE49-F238E27FC236}">
                <a16:creationId xmlns:a16="http://schemas.microsoft.com/office/drawing/2014/main" id="{31B80E32-67D1-4F74-8B04-BAB079AAAEFD}"/>
              </a:ext>
            </a:extLst>
          </p:cNvPr>
          <p:cNvSpPr>
            <a:spLocks noGrp="1"/>
          </p:cNvSpPr>
          <p:nvPr>
            <p:ph type="body" idx="1"/>
          </p:nvPr>
        </p:nvSpPr>
        <p:spPr>
          <a:xfrm>
            <a:off x="989012" y="1905000"/>
            <a:ext cx="4949951" cy="1295400"/>
          </a:xfrm>
        </p:spPr>
        <p:txBody>
          <a:bodyPr/>
          <a:lstStyle/>
          <a:p>
            <a:pPr algn="ctr"/>
            <a:r>
              <a:rPr lang="en-US" dirty="0"/>
              <a:t>write to the memory when a task asks to save that information to memory. </a:t>
            </a:r>
          </a:p>
        </p:txBody>
      </p:sp>
      <p:pic>
        <p:nvPicPr>
          <p:cNvPr id="9" name="Content Placeholder 8">
            <a:extLst>
              <a:ext uri="{FF2B5EF4-FFF2-40B4-BE49-F238E27FC236}">
                <a16:creationId xmlns:a16="http://schemas.microsoft.com/office/drawing/2014/main" id="{B2C35D3B-082D-4EAD-B176-453B93E5B80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212329" y="3581400"/>
            <a:ext cx="4549588" cy="1600200"/>
          </a:xfrm>
        </p:spPr>
      </p:pic>
      <p:sp>
        <p:nvSpPr>
          <p:cNvPr id="5" name="Text Placeholder 4">
            <a:extLst>
              <a:ext uri="{FF2B5EF4-FFF2-40B4-BE49-F238E27FC236}">
                <a16:creationId xmlns:a16="http://schemas.microsoft.com/office/drawing/2014/main" id="{379A37FA-AAAF-4F10-AAEF-34EED269B05D}"/>
              </a:ext>
            </a:extLst>
          </p:cNvPr>
          <p:cNvSpPr>
            <a:spLocks noGrp="1"/>
          </p:cNvSpPr>
          <p:nvPr>
            <p:ph type="body" sz="quarter" idx="3"/>
          </p:nvPr>
        </p:nvSpPr>
        <p:spPr>
          <a:xfrm>
            <a:off x="6249861" y="1143000"/>
            <a:ext cx="4416552" cy="1524000"/>
          </a:xfrm>
        </p:spPr>
        <p:txBody>
          <a:bodyPr/>
          <a:lstStyle/>
          <a:p>
            <a:pPr algn="ctr"/>
            <a:r>
              <a:rPr lang="en-US" dirty="0"/>
              <a:t>write to the memory when a task asks to write to memory. checks if the task owns that memory.</a:t>
            </a:r>
          </a:p>
        </p:txBody>
      </p:sp>
      <p:pic>
        <p:nvPicPr>
          <p:cNvPr id="11" name="Content Placeholder 10">
            <a:extLst>
              <a:ext uri="{FF2B5EF4-FFF2-40B4-BE49-F238E27FC236}">
                <a16:creationId xmlns:a16="http://schemas.microsoft.com/office/drawing/2014/main" id="{8EB6D621-6693-4038-897B-44F3807A51D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6249861" y="2818783"/>
            <a:ext cx="4575050" cy="3618823"/>
          </a:xfrm>
        </p:spPr>
      </p:pic>
      <p:sp>
        <p:nvSpPr>
          <p:cNvPr id="8" name="Title 1">
            <a:extLst>
              <a:ext uri="{FF2B5EF4-FFF2-40B4-BE49-F238E27FC236}">
                <a16:creationId xmlns:a16="http://schemas.microsoft.com/office/drawing/2014/main" id="{E9D5711B-430D-432C-B521-7D40A6B591D6}"/>
              </a:ext>
            </a:extLst>
          </p:cNvPr>
          <p:cNvSpPr txBox="1">
            <a:spLocks/>
          </p:cNvSpPr>
          <p:nvPr/>
        </p:nvSpPr>
        <p:spPr>
          <a:xfrm>
            <a:off x="6408361" y="381000"/>
            <a:ext cx="4416550" cy="53340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dirty="0"/>
              <a:t>write()</a:t>
            </a:r>
          </a:p>
        </p:txBody>
      </p:sp>
    </p:spTree>
    <p:extLst>
      <p:ext uri="{BB962C8B-B14F-4D97-AF65-F5344CB8AC3E}">
        <p14:creationId xmlns:p14="http://schemas.microsoft.com/office/powerpoint/2010/main" val="226833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3705" y="381000"/>
            <a:ext cx="4452712" cy="1371600"/>
          </a:xfrm>
        </p:spPr>
        <p:txBody>
          <a:bodyPr anchor="b">
            <a:normAutofit/>
          </a:bodyPr>
          <a:lstStyle/>
          <a:p>
            <a:pPr algn="ctr"/>
            <a:r>
              <a:rPr lang="en-US" dirty="0"/>
              <a:t>left()</a:t>
            </a:r>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703704" y="2375129"/>
            <a:ext cx="4452712" cy="2261220"/>
          </a:xfrm>
          <a:noFill/>
        </p:spPr>
      </p:pic>
      <p:sp>
        <p:nvSpPr>
          <p:cNvPr id="4" name="Text Placeholder 3"/>
          <p:cNvSpPr>
            <a:spLocks noGrp="1"/>
          </p:cNvSpPr>
          <p:nvPr>
            <p:ph sz="half" idx="2"/>
          </p:nvPr>
        </p:nvSpPr>
        <p:spPr>
          <a:xfrm>
            <a:off x="6246812" y="2375129"/>
            <a:ext cx="5334000" cy="2426550"/>
          </a:xfrm>
        </p:spPr>
        <p:txBody>
          <a:bodyPr>
            <a:normAutofit/>
          </a:bodyPr>
          <a:lstStyle/>
          <a:p>
            <a:pPr marL="285750" indent="-285750"/>
            <a:r>
              <a:rPr lang="en-US" dirty="0"/>
              <a:t>Checks the number of pages and says how much memory is left.</a:t>
            </a:r>
          </a:p>
        </p:txBody>
      </p:sp>
    </p:spTree>
    <p:extLst>
      <p:ext uri="{BB962C8B-B14F-4D97-AF65-F5344CB8AC3E}">
        <p14:creationId xmlns:p14="http://schemas.microsoft.com/office/powerpoint/2010/main" val="184298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3705" y="381000"/>
            <a:ext cx="4452712" cy="1371600"/>
          </a:xfrm>
        </p:spPr>
        <p:txBody>
          <a:bodyPr anchor="b">
            <a:normAutofit/>
          </a:bodyPr>
          <a:lstStyle/>
          <a:p>
            <a:pPr algn="ctr"/>
            <a:r>
              <a:rPr lang="en-US" dirty="0"/>
              <a:t>largest()</a:t>
            </a:r>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949148" y="1923682"/>
            <a:ext cx="4207269" cy="4561034"/>
          </a:xfrm>
          <a:noFill/>
        </p:spPr>
      </p:pic>
      <p:sp>
        <p:nvSpPr>
          <p:cNvPr id="4" name="Text Placeholder 3"/>
          <p:cNvSpPr>
            <a:spLocks noGrp="1"/>
          </p:cNvSpPr>
          <p:nvPr>
            <p:ph sz="half" idx="2"/>
          </p:nvPr>
        </p:nvSpPr>
        <p:spPr>
          <a:xfrm>
            <a:off x="6246812" y="2375129"/>
            <a:ext cx="5334000" cy="2426550"/>
          </a:xfrm>
        </p:spPr>
        <p:txBody>
          <a:bodyPr>
            <a:normAutofit/>
          </a:bodyPr>
          <a:lstStyle/>
          <a:p>
            <a:pPr marL="285750" indent="-285750"/>
            <a:r>
              <a:rPr lang="en-US" dirty="0"/>
              <a:t>Determines how many pages are available which will determine the largest size of memory available.</a:t>
            </a:r>
          </a:p>
        </p:txBody>
      </p:sp>
    </p:spTree>
    <p:extLst>
      <p:ext uri="{BB962C8B-B14F-4D97-AF65-F5344CB8AC3E}">
        <p14:creationId xmlns:p14="http://schemas.microsoft.com/office/powerpoint/2010/main" val="108290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12" y="55922"/>
            <a:ext cx="2520199" cy="762000"/>
          </a:xfrm>
        </p:spPr>
        <p:txBody>
          <a:bodyPr>
            <a:normAutofit/>
          </a:bodyPr>
          <a:lstStyle/>
          <a:p>
            <a:pPr algn="ctr"/>
            <a:r>
              <a:rPr lang="en-US" sz="4400" dirty="0"/>
              <a:t>Diagrams</a:t>
            </a:r>
          </a:p>
        </p:txBody>
      </p:sp>
      <p:sp>
        <p:nvSpPr>
          <p:cNvPr id="3" name="Text Placeholder 2"/>
          <p:cNvSpPr>
            <a:spLocks noGrp="1"/>
          </p:cNvSpPr>
          <p:nvPr>
            <p:ph type="body" idx="1"/>
          </p:nvPr>
        </p:nvSpPr>
        <p:spPr>
          <a:xfrm>
            <a:off x="74612" y="819694"/>
            <a:ext cx="3886733" cy="533400"/>
          </a:xfrm>
        </p:spPr>
        <p:txBody>
          <a:bodyPr/>
          <a:lstStyle/>
          <a:p>
            <a:pPr algn="ctr"/>
            <a:r>
              <a:rPr lang="en-US" dirty="0"/>
              <a:t>Logging into </a:t>
            </a:r>
            <a:r>
              <a:rPr lang="en-US" dirty="0" err="1"/>
              <a:t>ULTIma</a:t>
            </a:r>
            <a:r>
              <a:rPr lang="en-US" dirty="0"/>
              <a:t> 2.0</a:t>
            </a:r>
          </a:p>
          <a:p>
            <a:endParaRPr lang="en-US" dirty="0"/>
          </a:p>
          <a:p>
            <a:endParaRPr lang="en-US" dirty="0"/>
          </a:p>
        </p:txBody>
      </p:sp>
      <p:pic>
        <p:nvPicPr>
          <p:cNvPr id="6" name="Picture 5">
            <a:extLst>
              <a:ext uri="{FF2B5EF4-FFF2-40B4-BE49-F238E27FC236}">
                <a16:creationId xmlns:a16="http://schemas.microsoft.com/office/drawing/2014/main" id="{84F47B2B-650D-459A-BF24-147DA5607F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11454" y="48834"/>
            <a:ext cx="6403108" cy="6732966"/>
          </a:xfrm>
          <a:prstGeom prst="rect">
            <a:avLst/>
          </a:prstGeom>
        </p:spPr>
      </p:pic>
      <p:sp>
        <p:nvSpPr>
          <p:cNvPr id="7" name="TextBox 6">
            <a:extLst>
              <a:ext uri="{FF2B5EF4-FFF2-40B4-BE49-F238E27FC236}">
                <a16:creationId xmlns:a16="http://schemas.microsoft.com/office/drawing/2014/main" id="{C9262B5F-7CA1-47E7-9A26-EA1D3E56B364}"/>
              </a:ext>
            </a:extLst>
          </p:cNvPr>
          <p:cNvSpPr txBox="1"/>
          <p:nvPr/>
        </p:nvSpPr>
        <p:spPr>
          <a:xfrm>
            <a:off x="74612" y="1676400"/>
            <a:ext cx="4343400" cy="4770537"/>
          </a:xfrm>
          <a:prstGeom prst="rect">
            <a:avLst/>
          </a:prstGeom>
          <a:noFill/>
        </p:spPr>
        <p:txBody>
          <a:bodyPr wrap="square" rtlCol="0">
            <a:spAutoFit/>
          </a:bodyPr>
          <a:lstStyle/>
          <a:p>
            <a:pPr marL="285750" indent="-285750">
              <a:buFont typeface="Arial" panose="020B0604020202020204" pitchFamily="34" charset="0"/>
              <a:buChar char="•"/>
            </a:pPr>
            <a:r>
              <a:rPr lang="en-US" sz="1600" dirty="0"/>
              <a:t>When a user executes the ULTIMA 2.0 operating system, main immediately calls </a:t>
            </a:r>
            <a:r>
              <a:rPr lang="en-US" sz="1600" dirty="0" err="1"/>
              <a:t>OS.run</a:t>
            </a:r>
            <a:r>
              <a:rPr lang="en-US" sz="1600" dirty="0"/>
              <a:t>(). </a:t>
            </a:r>
          </a:p>
          <a:p>
            <a:pPr marL="285750" indent="-285750">
              <a:buFont typeface="Arial" panose="020B0604020202020204" pitchFamily="34" charset="0"/>
              <a:buChar char="•"/>
            </a:pPr>
            <a:r>
              <a:rPr lang="en-US" sz="1600" dirty="0"/>
              <a:t>The OS class handles all of the delegation of the operating system.  It begins by creating some threads and then it has to create a queue to hold the semaphores.</a:t>
            </a:r>
          </a:p>
          <a:p>
            <a:pPr marL="285750" indent="-285750">
              <a:buFont typeface="Arial" panose="020B0604020202020204" pitchFamily="34" charset="0"/>
              <a:buChar char="•"/>
            </a:pPr>
            <a:r>
              <a:rPr lang="en-US" sz="1600" dirty="0"/>
              <a:t>Next, the OS class will create a scheduler, messenger, memory, </a:t>
            </a:r>
            <a:r>
              <a:rPr lang="en-US" sz="1600" dirty="0" err="1"/>
              <a:t>file_system</a:t>
            </a:r>
            <a:r>
              <a:rPr lang="en-US" sz="1600" dirty="0"/>
              <a:t>, and semaphore objects.</a:t>
            </a:r>
          </a:p>
          <a:p>
            <a:pPr marL="285750" indent="-285750">
              <a:buFont typeface="Arial" panose="020B0604020202020204" pitchFamily="34" charset="0"/>
              <a:buChar char="•"/>
            </a:pPr>
            <a:r>
              <a:rPr lang="en-US" sz="1600" dirty="0"/>
              <a:t>Once these have been successfully created, the OS class asks the user to log onto the system. If the user is already a registered user, the system will allow them to log into the OS, and log on will be complete. Otherwise, the user will have to create a profile before the system will allow them to log on.</a:t>
            </a:r>
          </a:p>
          <a:p>
            <a:pPr marL="285750" indent="-285750">
              <a:buFont typeface="Arial" panose="020B0604020202020204" pitchFamily="34" charset="0"/>
              <a:buChar char="•"/>
            </a:pPr>
            <a:r>
              <a:rPr lang="en-US" sz="1600" dirty="0"/>
              <a:t>Once the user has logged into the system, they are presented with a UI.</a:t>
            </a:r>
          </a:p>
        </p:txBody>
      </p:sp>
    </p:spTree>
    <p:extLst>
      <p:ext uri="{BB962C8B-B14F-4D97-AF65-F5344CB8AC3E}">
        <p14:creationId xmlns:p14="http://schemas.microsoft.com/office/powerpoint/2010/main" val="148952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2812" y="844952"/>
            <a:ext cx="3596607" cy="838200"/>
          </a:xfrm>
        </p:spPr>
        <p:txBody>
          <a:bodyPr anchor="b">
            <a:normAutofit/>
          </a:bodyPr>
          <a:lstStyle/>
          <a:p>
            <a:pPr algn="ctr"/>
            <a:r>
              <a:rPr lang="en-US" dirty="0"/>
              <a:t>smallest()</a:t>
            </a:r>
          </a:p>
        </p:txBody>
      </p:sp>
      <p:sp>
        <p:nvSpPr>
          <p:cNvPr id="4" name="Text Placeholder 3"/>
          <p:cNvSpPr>
            <a:spLocks noGrp="1"/>
          </p:cNvSpPr>
          <p:nvPr>
            <p:ph type="body" sz="half" idx="2"/>
          </p:nvPr>
        </p:nvSpPr>
        <p:spPr>
          <a:xfrm>
            <a:off x="775619" y="2667000"/>
            <a:ext cx="3733800" cy="1371600"/>
          </a:xfrm>
        </p:spPr>
        <p:txBody>
          <a:bodyPr>
            <a:normAutofit lnSpcReduction="10000"/>
          </a:bodyPr>
          <a:lstStyle/>
          <a:p>
            <a:pPr marL="285750" indent="-285750">
              <a:buFont typeface="Arial" panose="020B0604020202020204" pitchFamily="34" charset="0"/>
              <a:buChar char="•"/>
            </a:pPr>
            <a:r>
              <a:rPr lang="en-US" dirty="0"/>
              <a:t>Return the smallest block of memory that is available</a:t>
            </a:r>
          </a:p>
          <a:p>
            <a:pPr marL="285750" indent="-285750">
              <a:buFont typeface="Arial" panose="020B0604020202020204" pitchFamily="34" charset="0"/>
              <a:buChar char="•"/>
            </a:pPr>
            <a:r>
              <a:rPr lang="en-US" dirty="0"/>
              <a:t>Determines what the smallest block of memory that can be allocated is</a:t>
            </a:r>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951414" y="728472"/>
            <a:ext cx="6400800" cy="5248656"/>
          </a:xfrm>
          <a:noFill/>
        </p:spPr>
      </p:pic>
    </p:spTree>
    <p:extLst>
      <p:ext uri="{BB962C8B-B14F-4D97-AF65-F5344CB8AC3E}">
        <p14:creationId xmlns:p14="http://schemas.microsoft.com/office/powerpoint/2010/main" val="21147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413" y="381000"/>
            <a:ext cx="9144001" cy="1371600"/>
          </a:xfrm>
        </p:spPr>
        <p:txBody>
          <a:bodyPr anchor="b">
            <a:normAutofit/>
          </a:bodyPr>
          <a:lstStyle/>
          <a:p>
            <a:r>
              <a:rPr lang="en-US" dirty="0"/>
              <a:t>coalesce()</a:t>
            </a:r>
            <a:endParaRPr lang="en-US"/>
          </a:p>
        </p:txBody>
      </p:sp>
      <p:pic>
        <p:nvPicPr>
          <p:cNvPr id="6" name="Picture Placeholder 5" descr="A screenshot of a cell phone&#10;&#10;Description automatically generated">
            <a:extLst>
              <a:ext uri="{FF2B5EF4-FFF2-40B4-BE49-F238E27FC236}">
                <a16:creationId xmlns:a16="http://schemas.microsoft.com/office/drawing/2014/main" id="{7BDB919D-AC12-4142-9FE0-3B3BC3B55B0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p:blipFill>
        <p:spPr>
          <a:xfrm>
            <a:off x="1504781" y="3023236"/>
            <a:ext cx="4419599" cy="1878329"/>
          </a:xfrm>
          <a:noFill/>
        </p:spPr>
      </p:pic>
      <p:sp>
        <p:nvSpPr>
          <p:cNvPr id="4" name="Text Placeholder 3"/>
          <p:cNvSpPr>
            <a:spLocks noGrp="1"/>
          </p:cNvSpPr>
          <p:nvPr>
            <p:ph sz="half" idx="2"/>
          </p:nvPr>
        </p:nvSpPr>
        <p:spPr>
          <a:xfrm>
            <a:off x="6229183" y="1905001"/>
            <a:ext cx="4419600" cy="4114800"/>
          </a:xfrm>
        </p:spPr>
        <p:txBody>
          <a:bodyPr>
            <a:normAutofit/>
          </a:bodyPr>
          <a:lstStyle/>
          <a:p>
            <a:pPr marL="285750" indent="-285750">
              <a:buFont typeface="Arial" panose="020B0604020202020204" pitchFamily="34" charset="0"/>
              <a:buChar char="•"/>
            </a:pPr>
            <a:r>
              <a:rPr lang="en-US" dirty="0"/>
              <a:t>Combines meta data on free blocks of memory, but does not burp memory, given our page block model.</a:t>
            </a:r>
          </a:p>
          <a:p>
            <a:pPr marL="285750" indent="-285750">
              <a:buFont typeface="Arial" panose="020B0604020202020204" pitchFamily="34" charset="0"/>
              <a:buChar char="•"/>
            </a:pPr>
            <a:r>
              <a:rPr lang="en-US" dirty="0"/>
              <a:t>Memory blocks are now 'joined’.</a:t>
            </a:r>
          </a:p>
        </p:txBody>
      </p:sp>
    </p:spTree>
    <p:extLst>
      <p:ext uri="{BB962C8B-B14F-4D97-AF65-F5344CB8AC3E}">
        <p14:creationId xmlns:p14="http://schemas.microsoft.com/office/powerpoint/2010/main" val="246486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413" y="381000"/>
            <a:ext cx="9144001" cy="1371600"/>
          </a:xfrm>
        </p:spPr>
        <p:txBody>
          <a:bodyPr anchor="b">
            <a:normAutofit/>
          </a:bodyPr>
          <a:lstStyle/>
          <a:p>
            <a:r>
              <a:rPr lang="en-US" dirty="0"/>
              <a:t>coalesce()</a:t>
            </a:r>
            <a:endParaRPr lang="en-US"/>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p:blipFill>
        <p:spPr>
          <a:xfrm>
            <a:off x="1504781" y="3023236"/>
            <a:ext cx="4419599" cy="1878329"/>
          </a:xfrm>
          <a:noFill/>
        </p:spPr>
      </p:pic>
      <p:sp>
        <p:nvSpPr>
          <p:cNvPr id="4" name="Text Placeholder 3"/>
          <p:cNvSpPr>
            <a:spLocks noGrp="1"/>
          </p:cNvSpPr>
          <p:nvPr>
            <p:ph sz="half" idx="2"/>
          </p:nvPr>
        </p:nvSpPr>
        <p:spPr>
          <a:xfrm>
            <a:off x="6229183" y="1905001"/>
            <a:ext cx="4419600" cy="4114800"/>
          </a:xfrm>
        </p:spPr>
        <p:txBody>
          <a:bodyPr>
            <a:normAutofit/>
          </a:bodyPr>
          <a:lstStyle/>
          <a:p>
            <a:pPr marL="285750" indent="-285750">
              <a:buFont typeface="Arial" panose="020B0604020202020204" pitchFamily="34" charset="0"/>
              <a:buChar char="•"/>
            </a:pPr>
            <a:r>
              <a:rPr lang="en-US" dirty="0"/>
              <a:t>Combines meta data on free blocks of memory, but does not burp memory, given our page block model.</a:t>
            </a:r>
          </a:p>
          <a:p>
            <a:pPr marL="285750" indent="-285750">
              <a:buFont typeface="Arial" panose="020B0604020202020204" pitchFamily="34" charset="0"/>
              <a:buChar char="•"/>
            </a:pPr>
            <a:r>
              <a:rPr lang="en-US" dirty="0"/>
              <a:t>Memory blocks are now 'joined’.</a:t>
            </a:r>
          </a:p>
        </p:txBody>
      </p:sp>
    </p:spTree>
    <p:extLst>
      <p:ext uri="{BB962C8B-B14F-4D97-AF65-F5344CB8AC3E}">
        <p14:creationId xmlns:p14="http://schemas.microsoft.com/office/powerpoint/2010/main" val="108449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F6AA70D-5647-455F-972D-87F9332D71C2}"/>
              </a:ext>
            </a:extLst>
          </p:cNvPr>
          <p:cNvSpPr>
            <a:spLocks noGrp="1"/>
          </p:cNvSpPr>
          <p:nvPr>
            <p:ph type="title"/>
          </p:nvPr>
        </p:nvSpPr>
        <p:spPr>
          <a:xfrm>
            <a:off x="1522413" y="381000"/>
            <a:ext cx="9144001" cy="1371600"/>
          </a:xfrm>
        </p:spPr>
        <p:txBody>
          <a:bodyPr/>
          <a:lstStyle/>
          <a:p>
            <a:pPr algn="ctr"/>
            <a:r>
              <a:rPr lang="en-US" dirty="0"/>
              <a:t>Phase III test</a:t>
            </a:r>
          </a:p>
        </p:txBody>
      </p:sp>
      <p:pic>
        <p:nvPicPr>
          <p:cNvPr id="6" name="Content Placeholder 5" descr="A screenshot of a computer&#10;&#10;Description automatically generated">
            <a:extLst>
              <a:ext uri="{FF2B5EF4-FFF2-40B4-BE49-F238E27FC236}">
                <a16:creationId xmlns:a16="http://schemas.microsoft.com/office/drawing/2014/main" id="{B47AFACB-67F4-4471-A723-C6D4CB0F1D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8880" y="1904999"/>
            <a:ext cx="7481456" cy="4114801"/>
          </a:xfrm>
          <a:noFill/>
        </p:spPr>
      </p:pic>
    </p:spTree>
    <p:extLst>
      <p:ext uri="{BB962C8B-B14F-4D97-AF65-F5344CB8AC3E}">
        <p14:creationId xmlns:p14="http://schemas.microsoft.com/office/powerpoint/2010/main" val="329176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4680" y="381000"/>
            <a:ext cx="8692399" cy="762000"/>
          </a:xfrm>
        </p:spPr>
        <p:txBody>
          <a:bodyPr>
            <a:normAutofit/>
          </a:bodyPr>
          <a:lstStyle/>
          <a:p>
            <a:pPr algn="ctr"/>
            <a:r>
              <a:rPr lang="en-US" sz="4400" dirty="0"/>
              <a:t>Phase IV: File System</a:t>
            </a:r>
          </a:p>
        </p:txBody>
      </p:sp>
      <p:sp>
        <p:nvSpPr>
          <p:cNvPr id="3" name="Text Placeholder 2"/>
          <p:cNvSpPr>
            <a:spLocks noGrp="1"/>
          </p:cNvSpPr>
          <p:nvPr>
            <p:ph type="body" idx="1"/>
          </p:nvPr>
        </p:nvSpPr>
        <p:spPr>
          <a:xfrm>
            <a:off x="1075246" y="1676400"/>
            <a:ext cx="8687333" cy="533400"/>
          </a:xfrm>
        </p:spPr>
        <p:txBody>
          <a:bodyPr/>
          <a:lstStyle/>
          <a:p>
            <a:pPr algn="ctr"/>
            <a:r>
              <a:rPr lang="en-US" dirty="0"/>
              <a:t>Phase Goals</a:t>
            </a:r>
          </a:p>
          <a:p>
            <a:endParaRPr lang="en-US" dirty="0"/>
          </a:p>
          <a:p>
            <a:endParaRPr lang="en-US" dirty="0"/>
          </a:p>
        </p:txBody>
      </p:sp>
      <p:sp>
        <p:nvSpPr>
          <p:cNvPr id="4" name="TextBox 3">
            <a:extLst>
              <a:ext uri="{FF2B5EF4-FFF2-40B4-BE49-F238E27FC236}">
                <a16:creationId xmlns:a16="http://schemas.microsoft.com/office/drawing/2014/main" id="{44491057-5DBF-4933-8837-250E0A979EAF}"/>
              </a:ext>
            </a:extLst>
          </p:cNvPr>
          <p:cNvSpPr txBox="1"/>
          <p:nvPr/>
        </p:nvSpPr>
        <p:spPr>
          <a:xfrm>
            <a:off x="1064680" y="2743200"/>
            <a:ext cx="89916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Create a new File System. </a:t>
            </a:r>
          </a:p>
          <a:p>
            <a:pPr marL="285750" indent="-285750">
              <a:buFont typeface="Arial" panose="020B0604020202020204" pitchFamily="34" charset="0"/>
              <a:buChar char="•"/>
            </a:pPr>
            <a:r>
              <a:rPr lang="en-US" dirty="0"/>
              <a:t>Assume you have a 2048 bytes of disk drive available. </a:t>
            </a:r>
          </a:p>
          <a:p>
            <a:pPr marL="285750" indent="-285750">
              <a:buFont typeface="Arial" panose="020B0604020202020204" pitchFamily="34" charset="0"/>
              <a:buChar char="•"/>
            </a:pPr>
            <a:r>
              <a:rPr lang="en-US" dirty="0"/>
              <a:t>Write a series of functions which allow the tasks to call upon the file system to open, read, write, close or check the directory of the file system. </a:t>
            </a:r>
          </a:p>
          <a:p>
            <a:pPr marL="285750" indent="-285750">
              <a:buFont typeface="Arial" panose="020B0604020202020204" pitchFamily="34" charset="0"/>
              <a:buChar char="•"/>
            </a:pPr>
            <a:r>
              <a:rPr lang="en-US" dirty="0"/>
              <a:t>The file system should accommodate: </a:t>
            </a:r>
          </a:p>
          <a:p>
            <a:pPr marL="742950" lvl="1" indent="-285750">
              <a:buFont typeface="Arial" panose="020B0604020202020204" pitchFamily="34" charset="0"/>
              <a:buChar char="•"/>
            </a:pPr>
            <a:r>
              <a:rPr lang="en-US" dirty="0"/>
              <a:t>Persistent files </a:t>
            </a:r>
          </a:p>
          <a:p>
            <a:pPr marL="742950" lvl="1" indent="-285750">
              <a:buFont typeface="Arial" panose="020B0604020202020204" pitchFamily="34" charset="0"/>
              <a:buChar char="•"/>
            </a:pPr>
            <a:r>
              <a:rPr lang="en-US" dirty="0"/>
              <a:t>and directories.</a:t>
            </a:r>
          </a:p>
        </p:txBody>
      </p:sp>
    </p:spTree>
    <p:extLst>
      <p:ext uri="{BB962C8B-B14F-4D97-AF65-F5344CB8AC3E}">
        <p14:creationId xmlns:p14="http://schemas.microsoft.com/office/powerpoint/2010/main" val="325646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B2C1-4FD1-447E-BDD0-3507F3A4FC18}"/>
              </a:ext>
            </a:extLst>
          </p:cNvPr>
          <p:cNvSpPr>
            <a:spLocks noGrp="1"/>
          </p:cNvSpPr>
          <p:nvPr>
            <p:ph type="title"/>
          </p:nvPr>
        </p:nvSpPr>
        <p:spPr>
          <a:xfrm>
            <a:off x="303213" y="421860"/>
            <a:ext cx="11506200" cy="1483139"/>
          </a:xfrm>
        </p:spPr>
        <p:txBody>
          <a:bodyPr>
            <a:normAutofit/>
          </a:bodyPr>
          <a:lstStyle/>
          <a:p>
            <a:pPr algn="ctr"/>
            <a:r>
              <a:rPr lang="en-US" dirty="0"/>
              <a:t>ULTIMA 2.0 Phase IV Overview</a:t>
            </a:r>
            <a:br>
              <a:rPr lang="en-US" dirty="0"/>
            </a:br>
            <a:r>
              <a:rPr lang="en-US" dirty="0"/>
              <a:t>(With implementation of </a:t>
            </a:r>
            <a:r>
              <a:rPr lang="en-US" dirty="0" err="1"/>
              <a:t>File_system</a:t>
            </a:r>
            <a:r>
              <a:rPr lang="en-US" dirty="0"/>
              <a:t> class)</a:t>
            </a:r>
          </a:p>
        </p:txBody>
      </p:sp>
      <p:pic>
        <p:nvPicPr>
          <p:cNvPr id="5" name="Content Placeholder 4">
            <a:extLst>
              <a:ext uri="{FF2B5EF4-FFF2-40B4-BE49-F238E27FC236}">
                <a16:creationId xmlns:a16="http://schemas.microsoft.com/office/drawing/2014/main" id="{D6E97550-2142-46F5-ACE1-FA24E42E71A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715364" y="2057400"/>
            <a:ext cx="8758096" cy="4579337"/>
          </a:xfrm>
        </p:spPr>
      </p:pic>
    </p:spTree>
    <p:extLst>
      <p:ext uri="{BB962C8B-B14F-4D97-AF65-F5344CB8AC3E}">
        <p14:creationId xmlns:p14="http://schemas.microsoft.com/office/powerpoint/2010/main" val="202919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914400"/>
            <a:ext cx="11582401" cy="711468"/>
          </a:xfrm>
        </p:spPr>
        <p:txBody>
          <a:bodyPr anchor="b">
            <a:normAutofit/>
          </a:bodyPr>
          <a:lstStyle/>
          <a:p>
            <a:pPr algn="ctr"/>
            <a:r>
              <a:rPr lang="en-US" dirty="0"/>
              <a:t>File System</a:t>
            </a:r>
          </a:p>
        </p:txBody>
      </p:sp>
      <p:pic>
        <p:nvPicPr>
          <p:cNvPr id="6" name="Content Placeholder 5">
            <a:extLst>
              <a:ext uri="{FF2B5EF4-FFF2-40B4-BE49-F238E27FC236}">
                <a16:creationId xmlns:a16="http://schemas.microsoft.com/office/drawing/2014/main" id="{C2E172CF-099C-4456-A634-BDA23D339AF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608012" y="1879041"/>
            <a:ext cx="7118989" cy="4699826"/>
          </a:xfrm>
          <a:noFill/>
        </p:spPr>
      </p:pic>
      <p:sp>
        <p:nvSpPr>
          <p:cNvPr id="4" name="Text Placeholder 3"/>
          <p:cNvSpPr>
            <a:spLocks noGrp="1"/>
          </p:cNvSpPr>
          <p:nvPr>
            <p:ph sz="half" idx="2"/>
          </p:nvPr>
        </p:nvSpPr>
        <p:spPr>
          <a:xfrm>
            <a:off x="7999412" y="1879041"/>
            <a:ext cx="3886201" cy="4699825"/>
          </a:xfrm>
        </p:spPr>
        <p:txBody>
          <a:bodyPr>
            <a:normAutofit fontScale="85000" lnSpcReduction="10000"/>
          </a:bodyPr>
          <a:lstStyle/>
          <a:p>
            <a:pPr marL="0" indent="0">
              <a:buNone/>
            </a:pPr>
            <a:r>
              <a:rPr lang="en-US" dirty="0"/>
              <a:t>The </a:t>
            </a:r>
            <a:r>
              <a:rPr lang="en-US" dirty="0" err="1"/>
              <a:t>File_system</a:t>
            </a:r>
            <a:r>
              <a:rPr lang="en-US" dirty="0"/>
              <a:t> class is responsible for handling the files in ULTIMA 2.0. It uses the struct Stat and an </a:t>
            </a:r>
            <a:r>
              <a:rPr lang="en-US" dirty="0" err="1"/>
              <a:t>i_node</a:t>
            </a:r>
            <a:r>
              <a:rPr lang="en-US" dirty="0"/>
              <a:t> system to keep track of the files and permissions, and which user is accessing the file. This should work with two different files, one of which is a 2K filesystem of 128 byte blocks and the other an I-node structure.  Our file system has filesystem operations, file operations, and directory operations. Output of the filesystem will display a </a:t>
            </a:r>
            <a:r>
              <a:rPr lang="en-US" dirty="0" err="1"/>
              <a:t>filehandle</a:t>
            </a:r>
            <a:r>
              <a:rPr lang="en-US" dirty="0"/>
              <a:t>(file pointer), file name, blocks used, size, starting block, status, permissions of the file, and the owner ID.</a:t>
            </a:r>
          </a:p>
        </p:txBody>
      </p:sp>
    </p:spTree>
    <p:extLst>
      <p:ext uri="{BB962C8B-B14F-4D97-AF65-F5344CB8AC3E}">
        <p14:creationId xmlns:p14="http://schemas.microsoft.com/office/powerpoint/2010/main" val="130678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413" y="381000"/>
            <a:ext cx="9144001" cy="1371600"/>
          </a:xfrm>
        </p:spPr>
        <p:txBody>
          <a:bodyPr anchor="b">
            <a:normAutofit/>
          </a:bodyPr>
          <a:lstStyle/>
          <a:p>
            <a:r>
              <a:rPr lang="en-US" dirty="0"/>
              <a:t>Definitions</a:t>
            </a:r>
          </a:p>
        </p:txBody>
      </p:sp>
      <p:sp>
        <p:nvSpPr>
          <p:cNvPr id="4" name="Text Placeholder 3"/>
          <p:cNvSpPr>
            <a:spLocks noGrp="1"/>
          </p:cNvSpPr>
          <p:nvPr>
            <p:ph sz="half" idx="1"/>
          </p:nvPr>
        </p:nvSpPr>
        <p:spPr>
          <a:xfrm>
            <a:off x="1504781" y="1905001"/>
            <a:ext cx="4419599" cy="4114800"/>
          </a:xfrm>
        </p:spPr>
        <p:txBody>
          <a:bodyPr>
            <a:normAutofit/>
          </a:bodyPr>
          <a:lstStyle/>
          <a:p>
            <a:pPr marL="285750" indent="-285750">
              <a:buFont typeface="Arial" panose="020B0604020202020204" pitchFamily="34" charset="0"/>
              <a:buChar char="•"/>
            </a:pPr>
            <a:r>
              <a:rPr lang="en-US" dirty="0"/>
              <a:t>The </a:t>
            </a:r>
            <a:r>
              <a:rPr lang="en-US" dirty="0" err="1"/>
              <a:t>File_system</a:t>
            </a:r>
            <a:r>
              <a:rPr lang="en-US" dirty="0"/>
              <a:t> class begins by defining a struct Stat, and also makes a certain amount of definitions. Most importantly, these two definitions are made:</a:t>
            </a:r>
          </a:p>
          <a:p>
            <a:pPr marL="742950" lvl="1" indent="-285750">
              <a:buFont typeface="Arial" panose="020B0604020202020204" pitchFamily="34" charset="0"/>
              <a:buChar char="•"/>
            </a:pPr>
            <a:r>
              <a:rPr lang="en-US" sz="2400" dirty="0"/>
              <a:t>Disk size = 2048 bytes</a:t>
            </a:r>
          </a:p>
          <a:p>
            <a:pPr marL="742950" lvl="1" indent="-285750">
              <a:buFont typeface="Arial" panose="020B0604020202020204" pitchFamily="34" charset="0"/>
              <a:buChar char="•"/>
            </a:pPr>
            <a:r>
              <a:rPr lang="en-US" sz="2400" dirty="0"/>
              <a:t>Number of blocks = 16</a:t>
            </a:r>
          </a:p>
          <a:p>
            <a:endParaRPr lang="en-US" dirty="0"/>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p:blipFill>
        <p:spPr>
          <a:xfrm>
            <a:off x="6328829" y="1344887"/>
            <a:ext cx="4794783" cy="4674914"/>
          </a:xfrm>
          <a:noFill/>
        </p:spPr>
      </p:pic>
    </p:spTree>
    <p:extLst>
      <p:ext uri="{BB962C8B-B14F-4D97-AF65-F5344CB8AC3E}">
        <p14:creationId xmlns:p14="http://schemas.microsoft.com/office/powerpoint/2010/main" val="234515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413" y="381000"/>
            <a:ext cx="9144001" cy="1371600"/>
          </a:xfrm>
        </p:spPr>
        <p:txBody>
          <a:bodyPr anchor="b">
            <a:normAutofit/>
          </a:bodyPr>
          <a:lstStyle/>
          <a:p>
            <a:pPr algn="ctr"/>
            <a:r>
              <a:rPr lang="en-US" dirty="0" err="1"/>
              <a:t>i_node</a:t>
            </a:r>
            <a:r>
              <a:rPr lang="en-US" dirty="0"/>
              <a:t>()</a:t>
            </a:r>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475704" y="2590800"/>
            <a:ext cx="5427594" cy="1799418"/>
          </a:xfrm>
          <a:noFill/>
        </p:spPr>
      </p:pic>
      <p:sp>
        <p:nvSpPr>
          <p:cNvPr id="4" name="Text Placeholder 3"/>
          <p:cNvSpPr>
            <a:spLocks noGrp="1"/>
          </p:cNvSpPr>
          <p:nvPr>
            <p:ph sz="half" idx="2"/>
          </p:nvPr>
        </p:nvSpPr>
        <p:spPr>
          <a:xfrm>
            <a:off x="6222189" y="2590800"/>
            <a:ext cx="4419600" cy="1905001"/>
          </a:xfrm>
        </p:spPr>
        <p:txBody>
          <a:bodyPr>
            <a:normAutofit/>
          </a:bodyPr>
          <a:lstStyle/>
          <a:p>
            <a:pPr marL="285750" indent="-285750"/>
            <a:r>
              <a:rPr lang="en-US" dirty="0"/>
              <a:t>Creates '</a:t>
            </a:r>
            <a:r>
              <a:rPr lang="en-US" dirty="0" err="1"/>
              <a:t>i_node</a:t>
            </a:r>
            <a:r>
              <a:rPr lang="en-US" dirty="0"/>
              <a:t>' structures that serve as directory information.</a:t>
            </a:r>
          </a:p>
          <a:p>
            <a:pPr marL="285750" indent="-285750"/>
            <a:r>
              <a:rPr lang="en-US" dirty="0"/>
              <a:t>There should be 16 </a:t>
            </a:r>
            <a:r>
              <a:rPr lang="en-US" dirty="0" err="1"/>
              <a:t>i_node</a:t>
            </a:r>
            <a:r>
              <a:rPr lang="en-US" dirty="0"/>
              <a:t> structures each of 40 bytes.</a:t>
            </a:r>
          </a:p>
        </p:txBody>
      </p:sp>
    </p:spTree>
    <p:extLst>
      <p:ext uri="{BB962C8B-B14F-4D97-AF65-F5344CB8AC3E}">
        <p14:creationId xmlns:p14="http://schemas.microsoft.com/office/powerpoint/2010/main" val="177510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413" y="381000"/>
            <a:ext cx="9144001" cy="1371600"/>
          </a:xfrm>
        </p:spPr>
        <p:txBody>
          <a:bodyPr anchor="b">
            <a:normAutofit/>
          </a:bodyPr>
          <a:lstStyle/>
          <a:p>
            <a:pPr algn="ctr"/>
            <a:r>
              <a:rPr lang="en-US" dirty="0"/>
              <a:t>Initializing an </a:t>
            </a:r>
            <a:r>
              <a:rPr lang="en-US" dirty="0" err="1"/>
              <a:t>i_node</a:t>
            </a:r>
            <a:endParaRPr lang="en-US" dirty="0"/>
          </a:p>
        </p:txBody>
      </p:sp>
      <p:sp>
        <p:nvSpPr>
          <p:cNvPr id="4" name="Text Placeholder 3"/>
          <p:cNvSpPr>
            <a:spLocks noGrp="1"/>
          </p:cNvSpPr>
          <p:nvPr>
            <p:ph sz="half" idx="1"/>
          </p:nvPr>
        </p:nvSpPr>
        <p:spPr>
          <a:xfrm>
            <a:off x="1512144" y="2700046"/>
            <a:ext cx="4419599" cy="1964596"/>
          </a:xfrm>
        </p:spPr>
        <p:txBody>
          <a:bodyPr>
            <a:normAutofit/>
          </a:bodyPr>
          <a:lstStyle/>
          <a:p>
            <a:r>
              <a:rPr lang="en-US" dirty="0"/>
              <a:t>Used to initialize an </a:t>
            </a:r>
            <a:r>
              <a:rPr lang="en-US" dirty="0" err="1"/>
              <a:t>i</a:t>
            </a:r>
            <a:r>
              <a:rPr lang="en-US" dirty="0"/>
              <a:t>-node and start a file for the filesystem.</a:t>
            </a:r>
          </a:p>
          <a:p>
            <a:r>
              <a:rPr lang="en-US" dirty="0"/>
              <a:t>If an </a:t>
            </a:r>
            <a:r>
              <a:rPr lang="en-US" dirty="0" err="1"/>
              <a:t>i_node</a:t>
            </a:r>
            <a:r>
              <a:rPr lang="en-US" dirty="0"/>
              <a:t> struct is available, an </a:t>
            </a:r>
            <a:r>
              <a:rPr lang="en-US" dirty="0" err="1"/>
              <a:t>i_node</a:t>
            </a:r>
            <a:r>
              <a:rPr lang="en-US" dirty="0"/>
              <a:t> will be initialized.</a:t>
            </a:r>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328829" y="2700046"/>
            <a:ext cx="4794783" cy="1964596"/>
          </a:xfrm>
          <a:noFill/>
        </p:spPr>
      </p:pic>
    </p:spTree>
    <p:extLst>
      <p:ext uri="{BB962C8B-B14F-4D97-AF65-F5344CB8AC3E}">
        <p14:creationId xmlns:p14="http://schemas.microsoft.com/office/powerpoint/2010/main" val="92984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4680" y="381000"/>
            <a:ext cx="8692399" cy="762000"/>
          </a:xfrm>
        </p:spPr>
        <p:txBody>
          <a:bodyPr>
            <a:normAutofit/>
          </a:bodyPr>
          <a:lstStyle/>
          <a:p>
            <a:pPr algn="ctr"/>
            <a:r>
              <a:rPr lang="en-US" sz="4400" dirty="0"/>
              <a:t>Phase I: Scheduler &amp; Semaphore</a:t>
            </a:r>
          </a:p>
        </p:txBody>
      </p:sp>
      <p:sp>
        <p:nvSpPr>
          <p:cNvPr id="3" name="Text Placeholder 2"/>
          <p:cNvSpPr>
            <a:spLocks noGrp="1"/>
          </p:cNvSpPr>
          <p:nvPr>
            <p:ph type="body" idx="1"/>
          </p:nvPr>
        </p:nvSpPr>
        <p:spPr>
          <a:xfrm>
            <a:off x="1075246" y="1676400"/>
            <a:ext cx="8687333" cy="533400"/>
          </a:xfrm>
        </p:spPr>
        <p:txBody>
          <a:bodyPr/>
          <a:lstStyle/>
          <a:p>
            <a:pPr algn="ctr"/>
            <a:r>
              <a:rPr lang="en-US" dirty="0"/>
              <a:t>Phase Goals</a:t>
            </a:r>
          </a:p>
          <a:p>
            <a:endParaRPr lang="en-US" dirty="0"/>
          </a:p>
          <a:p>
            <a:endParaRPr lang="en-US" dirty="0"/>
          </a:p>
        </p:txBody>
      </p:sp>
      <p:sp>
        <p:nvSpPr>
          <p:cNvPr id="4" name="TextBox 3">
            <a:extLst>
              <a:ext uri="{FF2B5EF4-FFF2-40B4-BE49-F238E27FC236}">
                <a16:creationId xmlns:a16="http://schemas.microsoft.com/office/drawing/2014/main" id="{44491057-5DBF-4933-8837-250E0A979EAF}"/>
              </a:ext>
            </a:extLst>
          </p:cNvPr>
          <p:cNvSpPr txBox="1"/>
          <p:nvPr/>
        </p:nvSpPr>
        <p:spPr>
          <a:xfrm>
            <a:off x="1064680" y="2743200"/>
            <a:ext cx="89916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Our goal in Phase I is to implement the notion of a binary semaphore. We must be able to support any number of semaphores. This is critical, since future phases of this project introduce new resources which will certainly need synchronization.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addition to this, Phase I also needs a scheduler with its own process table, or thread table, which should be implemented dynamically.</a:t>
            </a:r>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413" y="381000"/>
            <a:ext cx="9144001" cy="1371600"/>
          </a:xfrm>
        </p:spPr>
        <p:txBody>
          <a:bodyPr anchor="b">
            <a:normAutofit/>
          </a:bodyPr>
          <a:lstStyle/>
          <a:p>
            <a:r>
              <a:rPr lang="en-US" dirty="0"/>
              <a:t>Writing an </a:t>
            </a:r>
            <a:r>
              <a:rPr lang="en-US" dirty="0" err="1"/>
              <a:t>i_node</a:t>
            </a:r>
            <a:endParaRPr lang="en-US"/>
          </a:p>
        </p:txBody>
      </p:sp>
      <p:pic>
        <p:nvPicPr>
          <p:cNvPr id="6" name="Picture Placeholder 5" descr="A screenshot of a cell phone&#10;&#10;Description automatically generated">
            <a:extLst>
              <a:ext uri="{FF2B5EF4-FFF2-40B4-BE49-F238E27FC236}">
                <a16:creationId xmlns:a16="http://schemas.microsoft.com/office/drawing/2014/main" id="{7BDB919D-AC12-4142-9FE0-3B3BC3B55B0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p:blipFill>
        <p:spPr>
          <a:xfrm>
            <a:off x="1504781" y="3271839"/>
            <a:ext cx="4419599" cy="1381124"/>
          </a:xfrm>
          <a:noFill/>
        </p:spPr>
      </p:pic>
      <p:sp>
        <p:nvSpPr>
          <p:cNvPr id="4" name="Text Placeholder 3"/>
          <p:cNvSpPr>
            <a:spLocks noGrp="1"/>
          </p:cNvSpPr>
          <p:nvPr>
            <p:ph sz="half" idx="2"/>
          </p:nvPr>
        </p:nvSpPr>
        <p:spPr>
          <a:xfrm>
            <a:off x="6229183" y="1905001"/>
            <a:ext cx="4419600" cy="4114800"/>
          </a:xfrm>
        </p:spPr>
        <p:txBody>
          <a:bodyPr>
            <a:normAutofit/>
          </a:bodyPr>
          <a:lstStyle/>
          <a:p>
            <a:r>
              <a:rPr lang="en-US" dirty="0" err="1"/>
              <a:t>write_inode</a:t>
            </a:r>
            <a:r>
              <a:rPr lang="en-US" dirty="0"/>
              <a:t>() opens a file for reading and writing so that characters can be written to the file.</a:t>
            </a:r>
          </a:p>
        </p:txBody>
      </p:sp>
    </p:spTree>
    <p:extLst>
      <p:ext uri="{BB962C8B-B14F-4D97-AF65-F5344CB8AC3E}">
        <p14:creationId xmlns:p14="http://schemas.microsoft.com/office/powerpoint/2010/main" val="355513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12728" y="533400"/>
            <a:ext cx="10339486" cy="1143000"/>
          </a:xfrm>
        </p:spPr>
        <p:txBody>
          <a:bodyPr anchor="b">
            <a:normAutofit/>
          </a:bodyPr>
          <a:lstStyle/>
          <a:p>
            <a:r>
              <a:rPr lang="en-US" dirty="0"/>
              <a:t>Reading from an </a:t>
            </a:r>
            <a:r>
              <a:rPr lang="en-US" dirty="0" err="1"/>
              <a:t>i_node</a:t>
            </a:r>
            <a:endParaRPr lang="en-US" dirty="0"/>
          </a:p>
        </p:txBody>
      </p:sp>
      <p:sp>
        <p:nvSpPr>
          <p:cNvPr id="4" name="Text Placeholder 3"/>
          <p:cNvSpPr>
            <a:spLocks noGrp="1"/>
          </p:cNvSpPr>
          <p:nvPr>
            <p:ph type="body" sz="half" idx="2"/>
          </p:nvPr>
        </p:nvSpPr>
        <p:spPr>
          <a:xfrm>
            <a:off x="1012728" y="2323849"/>
            <a:ext cx="3581399" cy="2048256"/>
          </a:xfrm>
        </p:spPr>
        <p:txBody>
          <a:bodyPr>
            <a:normAutofit/>
          </a:bodyPr>
          <a:lstStyle/>
          <a:p>
            <a:pPr marL="285750" indent="-285750">
              <a:buFont typeface="Arial" panose="020B0604020202020204" pitchFamily="34" charset="0"/>
              <a:buChar char="•"/>
            </a:pPr>
            <a:r>
              <a:rPr lang="en-US" dirty="0" err="1"/>
              <a:t>read_inode</a:t>
            </a:r>
            <a:r>
              <a:rPr lang="en-US" dirty="0"/>
              <a:t>() opens a file for reading and writing so that we can read what has been written to the file</a:t>
            </a:r>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4951414" y="2328672"/>
            <a:ext cx="6400800" cy="2048256"/>
          </a:xfrm>
          <a:noFill/>
        </p:spPr>
      </p:pic>
    </p:spTree>
    <p:extLst>
      <p:ext uri="{BB962C8B-B14F-4D97-AF65-F5344CB8AC3E}">
        <p14:creationId xmlns:p14="http://schemas.microsoft.com/office/powerpoint/2010/main" val="36152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4675" y="381000"/>
            <a:ext cx="6096642" cy="1371600"/>
          </a:xfrm>
        </p:spPr>
        <p:txBody>
          <a:bodyPr anchor="b">
            <a:normAutofit/>
          </a:bodyPr>
          <a:lstStyle/>
          <a:p>
            <a:pPr algn="ctr"/>
            <a:r>
              <a:rPr lang="en-US" dirty="0"/>
              <a:t>Dumping the </a:t>
            </a:r>
            <a:r>
              <a:rPr lang="en-US" dirty="0" err="1"/>
              <a:t>i_node</a:t>
            </a:r>
            <a:endParaRPr lang="en-US" dirty="0"/>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tretch/>
        </p:blipFill>
        <p:spPr>
          <a:xfrm>
            <a:off x="414675" y="2346606"/>
            <a:ext cx="6096642" cy="3368394"/>
          </a:xfrm>
          <a:noFill/>
        </p:spPr>
      </p:pic>
      <p:sp>
        <p:nvSpPr>
          <p:cNvPr id="4" name="Text Placeholder 3"/>
          <p:cNvSpPr>
            <a:spLocks noGrp="1"/>
          </p:cNvSpPr>
          <p:nvPr>
            <p:ph sz="half" idx="2"/>
          </p:nvPr>
        </p:nvSpPr>
        <p:spPr>
          <a:xfrm>
            <a:off x="6856412" y="1752600"/>
            <a:ext cx="4419600" cy="3962400"/>
          </a:xfrm>
        </p:spPr>
        <p:txBody>
          <a:bodyPr>
            <a:normAutofit/>
          </a:bodyPr>
          <a:lstStyle/>
          <a:p>
            <a:r>
              <a:rPr lang="en-US" dirty="0"/>
              <a:t>This function dumps all the contents of the file on the screen for the user to see the </a:t>
            </a:r>
            <a:r>
              <a:rPr lang="en-US" dirty="0" err="1"/>
              <a:t>i</a:t>
            </a:r>
            <a:r>
              <a:rPr lang="en-US" dirty="0"/>
              <a:t>-node information.</a:t>
            </a:r>
          </a:p>
        </p:txBody>
      </p:sp>
    </p:spTree>
    <p:extLst>
      <p:ext uri="{BB962C8B-B14F-4D97-AF65-F5344CB8AC3E}">
        <p14:creationId xmlns:p14="http://schemas.microsoft.com/office/powerpoint/2010/main" val="136610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413" y="381000"/>
            <a:ext cx="9144001" cy="1371600"/>
          </a:xfrm>
        </p:spPr>
        <p:txBody>
          <a:bodyPr anchor="b">
            <a:normAutofit/>
          </a:bodyPr>
          <a:lstStyle/>
          <a:p>
            <a:pPr algn="ctr"/>
            <a:r>
              <a:rPr lang="en-US" dirty="0"/>
              <a:t>format()</a:t>
            </a:r>
          </a:p>
        </p:txBody>
      </p:sp>
      <p:sp>
        <p:nvSpPr>
          <p:cNvPr id="4" name="Text Placeholder 3"/>
          <p:cNvSpPr>
            <a:spLocks noGrp="1"/>
          </p:cNvSpPr>
          <p:nvPr>
            <p:ph sz="half" idx="1"/>
          </p:nvPr>
        </p:nvSpPr>
        <p:spPr>
          <a:xfrm>
            <a:off x="1504781" y="1905001"/>
            <a:ext cx="4419599" cy="4114800"/>
          </a:xfrm>
        </p:spPr>
        <p:txBody>
          <a:bodyPr>
            <a:normAutofit/>
          </a:bodyPr>
          <a:lstStyle/>
          <a:p>
            <a:pPr marL="285750" indent="-285750"/>
            <a:r>
              <a:rPr lang="en-US" dirty="0"/>
              <a:t>format() formats the current file system similar to windows.</a:t>
            </a:r>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p:blipFill>
        <p:spPr>
          <a:xfrm>
            <a:off x="6399212" y="1905001"/>
            <a:ext cx="5504749" cy="4114800"/>
          </a:xfrm>
          <a:noFill/>
        </p:spPr>
      </p:pic>
    </p:spTree>
    <p:extLst>
      <p:ext uri="{BB962C8B-B14F-4D97-AF65-F5344CB8AC3E}">
        <p14:creationId xmlns:p14="http://schemas.microsoft.com/office/powerpoint/2010/main" val="34633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4675" y="381000"/>
            <a:ext cx="6096642" cy="1371600"/>
          </a:xfrm>
        </p:spPr>
        <p:txBody>
          <a:bodyPr anchor="b">
            <a:normAutofit/>
          </a:bodyPr>
          <a:lstStyle/>
          <a:p>
            <a:pPr algn="ctr"/>
            <a:r>
              <a:rPr lang="en-US" dirty="0"/>
              <a:t>Opening a file</a:t>
            </a:r>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824340" y="2121929"/>
            <a:ext cx="4508073" cy="4216977"/>
          </a:xfrm>
          <a:noFill/>
        </p:spPr>
      </p:pic>
      <p:sp>
        <p:nvSpPr>
          <p:cNvPr id="4" name="Text Placeholder 3"/>
          <p:cNvSpPr>
            <a:spLocks noGrp="1"/>
          </p:cNvSpPr>
          <p:nvPr>
            <p:ph sz="half" idx="2"/>
          </p:nvPr>
        </p:nvSpPr>
        <p:spPr>
          <a:xfrm>
            <a:off x="6856412" y="3429000"/>
            <a:ext cx="4419600" cy="2286000"/>
          </a:xfrm>
        </p:spPr>
        <p:txBody>
          <a:bodyPr>
            <a:normAutofit/>
          </a:bodyPr>
          <a:lstStyle/>
          <a:p>
            <a:r>
              <a:rPr lang="en-US" dirty="0"/>
              <a:t>Open a file if it belongs to the owner and file handle is a valid handle.</a:t>
            </a:r>
          </a:p>
        </p:txBody>
      </p:sp>
    </p:spTree>
    <p:extLst>
      <p:ext uri="{BB962C8B-B14F-4D97-AF65-F5344CB8AC3E}">
        <p14:creationId xmlns:p14="http://schemas.microsoft.com/office/powerpoint/2010/main" val="37871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4675" y="381000"/>
            <a:ext cx="6096642" cy="1371600"/>
          </a:xfrm>
        </p:spPr>
        <p:txBody>
          <a:bodyPr anchor="b">
            <a:normAutofit/>
          </a:bodyPr>
          <a:lstStyle/>
          <a:p>
            <a:pPr algn="ctr"/>
            <a:r>
              <a:rPr lang="en-US" dirty="0"/>
              <a:t>Closing a file</a:t>
            </a:r>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440095" y="1905000"/>
            <a:ext cx="8505154" cy="2590800"/>
          </a:xfrm>
          <a:noFill/>
        </p:spPr>
      </p:pic>
      <p:sp>
        <p:nvSpPr>
          <p:cNvPr id="4" name="Text Placeholder 3"/>
          <p:cNvSpPr>
            <a:spLocks noGrp="1"/>
          </p:cNvSpPr>
          <p:nvPr>
            <p:ph sz="half" idx="2"/>
          </p:nvPr>
        </p:nvSpPr>
        <p:spPr>
          <a:xfrm>
            <a:off x="5332412" y="4876800"/>
            <a:ext cx="4419600" cy="1333018"/>
          </a:xfrm>
        </p:spPr>
        <p:txBody>
          <a:bodyPr>
            <a:normAutofit/>
          </a:bodyPr>
          <a:lstStyle/>
          <a:p>
            <a:r>
              <a:rPr lang="en-US" dirty="0"/>
              <a:t>Close the file and return -1 if there is an error.</a:t>
            </a:r>
          </a:p>
        </p:txBody>
      </p:sp>
    </p:spTree>
    <p:extLst>
      <p:ext uri="{BB962C8B-B14F-4D97-AF65-F5344CB8AC3E}">
        <p14:creationId xmlns:p14="http://schemas.microsoft.com/office/powerpoint/2010/main" val="278171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4675" y="381000"/>
            <a:ext cx="6096642" cy="1371600"/>
          </a:xfrm>
        </p:spPr>
        <p:txBody>
          <a:bodyPr anchor="b">
            <a:normAutofit/>
          </a:bodyPr>
          <a:lstStyle/>
          <a:p>
            <a:pPr algn="ctr"/>
            <a:r>
              <a:rPr lang="en-US" dirty="0"/>
              <a:t>Reading a character</a:t>
            </a:r>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824340" y="2400365"/>
            <a:ext cx="4508073" cy="3660105"/>
          </a:xfrm>
          <a:noFill/>
        </p:spPr>
      </p:pic>
      <p:sp>
        <p:nvSpPr>
          <p:cNvPr id="4" name="Text Placeholder 3"/>
          <p:cNvSpPr>
            <a:spLocks noGrp="1"/>
          </p:cNvSpPr>
          <p:nvPr>
            <p:ph sz="half" idx="2"/>
          </p:nvPr>
        </p:nvSpPr>
        <p:spPr>
          <a:xfrm>
            <a:off x="6856412" y="3429000"/>
            <a:ext cx="4419600" cy="2286000"/>
          </a:xfrm>
        </p:spPr>
        <p:txBody>
          <a:bodyPr>
            <a:normAutofit/>
          </a:bodyPr>
          <a:lstStyle/>
          <a:p>
            <a:r>
              <a:rPr lang="en-US" dirty="0"/>
              <a:t>Write a character to a file and return -1 if an error occurs while keeping track of current file location.</a:t>
            </a:r>
          </a:p>
        </p:txBody>
      </p:sp>
    </p:spTree>
    <p:extLst>
      <p:ext uri="{BB962C8B-B14F-4D97-AF65-F5344CB8AC3E}">
        <p14:creationId xmlns:p14="http://schemas.microsoft.com/office/powerpoint/2010/main" val="4853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413" y="381000"/>
            <a:ext cx="9144001" cy="1371600"/>
          </a:xfrm>
        </p:spPr>
        <p:txBody>
          <a:bodyPr anchor="b">
            <a:normAutofit/>
          </a:bodyPr>
          <a:lstStyle/>
          <a:p>
            <a:pPr algn="ctr"/>
            <a:r>
              <a:rPr lang="en-US" dirty="0"/>
              <a:t>format()</a:t>
            </a:r>
          </a:p>
        </p:txBody>
      </p:sp>
      <p:sp>
        <p:nvSpPr>
          <p:cNvPr id="4" name="Text Placeholder 3"/>
          <p:cNvSpPr>
            <a:spLocks noGrp="1"/>
          </p:cNvSpPr>
          <p:nvPr>
            <p:ph sz="half" idx="1"/>
          </p:nvPr>
        </p:nvSpPr>
        <p:spPr>
          <a:xfrm>
            <a:off x="1504781" y="1905001"/>
            <a:ext cx="4419599" cy="4114800"/>
          </a:xfrm>
        </p:spPr>
        <p:txBody>
          <a:bodyPr>
            <a:normAutofit/>
          </a:bodyPr>
          <a:lstStyle/>
          <a:p>
            <a:pPr marL="285750" indent="-285750"/>
            <a:r>
              <a:rPr lang="en-US" dirty="0"/>
              <a:t>format() formats the current file system similar to windows.</a:t>
            </a:r>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p:blipFill>
        <p:spPr>
          <a:xfrm>
            <a:off x="6399212" y="1905001"/>
            <a:ext cx="5504749" cy="4114800"/>
          </a:xfrm>
          <a:noFill/>
        </p:spPr>
      </p:pic>
    </p:spTree>
    <p:extLst>
      <p:ext uri="{BB962C8B-B14F-4D97-AF65-F5344CB8AC3E}">
        <p14:creationId xmlns:p14="http://schemas.microsoft.com/office/powerpoint/2010/main" val="386830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6974" y="281168"/>
            <a:ext cx="5097797" cy="685800"/>
          </a:xfrm>
        </p:spPr>
        <p:txBody>
          <a:bodyPr>
            <a:normAutofit/>
          </a:bodyPr>
          <a:lstStyle/>
          <a:p>
            <a:pPr algn="ctr"/>
            <a:r>
              <a:rPr lang="en-US" dirty="0"/>
              <a:t>Creating files</a:t>
            </a:r>
          </a:p>
        </p:txBody>
      </p:sp>
      <p:sp>
        <p:nvSpPr>
          <p:cNvPr id="4" name="Text Placeholder 3"/>
          <p:cNvSpPr>
            <a:spLocks noGrp="1"/>
          </p:cNvSpPr>
          <p:nvPr>
            <p:ph type="body" sz="half" idx="2"/>
          </p:nvPr>
        </p:nvSpPr>
        <p:spPr>
          <a:xfrm>
            <a:off x="5514770" y="3962400"/>
            <a:ext cx="3581399" cy="1219201"/>
          </a:xfrm>
        </p:spPr>
        <p:txBody>
          <a:bodyPr>
            <a:noAutofit/>
          </a:bodyPr>
          <a:lstStyle/>
          <a:p>
            <a:pPr marL="285750" indent="-285750">
              <a:buFont typeface="Arial" panose="020B0604020202020204" pitchFamily="34" charset="0"/>
              <a:buChar char="•"/>
            </a:pPr>
            <a:r>
              <a:rPr lang="en-US" sz="2400" dirty="0"/>
              <a:t>Creates the file used for the whole filesystem class.</a:t>
            </a:r>
          </a:p>
        </p:txBody>
      </p:sp>
      <p:pic>
        <p:nvPicPr>
          <p:cNvPr id="6" name="Picture Placeholder 5">
            <a:extLst>
              <a:ext uri="{FF2B5EF4-FFF2-40B4-BE49-F238E27FC236}">
                <a16:creationId xmlns:a16="http://schemas.microsoft.com/office/drawing/2014/main" id="{7BDB919D-AC12-4142-9FE0-3B3BC3B55B0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781767" y="1238803"/>
            <a:ext cx="4368209" cy="4419600"/>
          </a:xfrm>
        </p:spPr>
      </p:pic>
      <p:pic>
        <p:nvPicPr>
          <p:cNvPr id="5" name="Picture 4">
            <a:extLst>
              <a:ext uri="{FF2B5EF4-FFF2-40B4-BE49-F238E27FC236}">
                <a16:creationId xmlns:a16="http://schemas.microsoft.com/office/drawing/2014/main" id="{45888AAB-83E0-4153-A49B-3C1E331A02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14770" y="1143000"/>
            <a:ext cx="6218441" cy="2337376"/>
          </a:xfrm>
          <a:prstGeom prst="rect">
            <a:avLst/>
          </a:prstGeom>
        </p:spPr>
      </p:pic>
    </p:spTree>
    <p:extLst>
      <p:ext uri="{BB962C8B-B14F-4D97-AF65-F5344CB8AC3E}">
        <p14:creationId xmlns:p14="http://schemas.microsoft.com/office/powerpoint/2010/main" val="1988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2" y="228600"/>
            <a:ext cx="4276808" cy="609600"/>
          </a:xfrm>
        </p:spPr>
        <p:txBody>
          <a:bodyPr anchor="b">
            <a:normAutofit/>
          </a:bodyPr>
          <a:lstStyle/>
          <a:p>
            <a:r>
              <a:rPr lang="en-US" dirty="0"/>
              <a:t>Program Execution</a:t>
            </a:r>
          </a:p>
        </p:txBody>
      </p:sp>
      <p:sp>
        <p:nvSpPr>
          <p:cNvPr id="3" name="Text Placeholder 2"/>
          <p:cNvSpPr>
            <a:spLocks noGrp="1"/>
          </p:cNvSpPr>
          <p:nvPr>
            <p:ph type="body" sz="half" idx="2"/>
          </p:nvPr>
        </p:nvSpPr>
        <p:spPr>
          <a:xfrm>
            <a:off x="150812" y="1524000"/>
            <a:ext cx="5638800" cy="4343400"/>
          </a:xfrm>
        </p:spPr>
        <p:txBody>
          <a:bodyPr>
            <a:normAutofit fontScale="92500" lnSpcReduction="20000"/>
          </a:bodyPr>
          <a:lstStyle/>
          <a:p>
            <a:pPr marL="285750" indent="-285750">
              <a:buFont typeface="Arial" panose="020B0604020202020204" pitchFamily="34" charset="0"/>
              <a:buChar char="•"/>
            </a:pPr>
            <a:r>
              <a:rPr lang="en-US" sz="2000" dirty="0"/>
              <a:t>The OS class is responsible for managing aspects of the operating system which keep it running properly. The OS class creates a queue to hold the semaphores, and starts the Scheduler, Window, Messenger, Memory, and </a:t>
            </a:r>
            <a:r>
              <a:rPr lang="en-US" sz="2000" dirty="0" err="1"/>
              <a:t>File_system</a:t>
            </a:r>
            <a:r>
              <a:rPr lang="en-US" sz="2000" dirty="0"/>
              <a:t> classes. In addition to this, the OS class begins the program by asking the user to log into the program and presents the user with a UI.</a:t>
            </a:r>
          </a:p>
          <a:p>
            <a:pPr marL="285750" indent="-285750">
              <a:buFont typeface="Arial" panose="020B0604020202020204" pitchFamily="34" charset="0"/>
              <a:buChar char="•"/>
            </a:pPr>
            <a:r>
              <a:rPr lang="en-US" sz="2000" dirty="0"/>
              <a:t>The program executes when main() is called. Main() starts the OS class which creates a queue to hold the semaphores, and starts the Scheduler, Window, Messenger, Memory, and </a:t>
            </a:r>
            <a:r>
              <a:rPr lang="en-US" sz="2000" dirty="0" err="1"/>
              <a:t>File_system</a:t>
            </a:r>
            <a:r>
              <a:rPr lang="en-US" sz="2000" dirty="0"/>
              <a:t> classes. In addition to this, the OS class begins the program by asking the user to log into the program and presents the user with a UI.</a:t>
            </a:r>
          </a:p>
          <a:p>
            <a:br>
              <a:rPr lang="en-US" dirty="0"/>
            </a:br>
            <a:endParaRPr lang="en-US" dirty="0"/>
          </a:p>
          <a:p>
            <a:br>
              <a:rPr lang="en-US" dirty="0"/>
            </a:br>
            <a:endParaRPr lang="en-US" dirty="0"/>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65052019-5F98-4DBB-AC1A-EF679A85C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412" y="204221"/>
            <a:ext cx="5835966" cy="6466445"/>
          </a:xfrm>
          <a:prstGeom prst="rect">
            <a:avLst/>
          </a:prstGeom>
          <a:noFill/>
        </p:spPr>
      </p:pic>
    </p:spTree>
    <p:extLst>
      <p:ext uri="{BB962C8B-B14F-4D97-AF65-F5344CB8AC3E}">
        <p14:creationId xmlns:p14="http://schemas.microsoft.com/office/powerpoint/2010/main" val="343993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B2C1-4FD1-447E-BDD0-3507F3A4FC18}"/>
              </a:ext>
            </a:extLst>
          </p:cNvPr>
          <p:cNvSpPr>
            <a:spLocks noGrp="1"/>
          </p:cNvSpPr>
          <p:nvPr>
            <p:ph type="title"/>
          </p:nvPr>
        </p:nvSpPr>
        <p:spPr>
          <a:xfrm>
            <a:off x="1522411" y="228600"/>
            <a:ext cx="9144001" cy="1143000"/>
          </a:xfrm>
        </p:spPr>
        <p:txBody>
          <a:bodyPr>
            <a:normAutofit/>
          </a:bodyPr>
          <a:lstStyle/>
          <a:p>
            <a:pPr algn="ctr"/>
            <a:r>
              <a:rPr lang="en-US" dirty="0"/>
              <a:t>ULTIMA 2.0 Phase I Overview</a:t>
            </a:r>
            <a:br>
              <a:rPr lang="en-US" dirty="0"/>
            </a:br>
            <a:r>
              <a:rPr lang="en-US" dirty="0"/>
              <a:t>(Original design, OS class is missing)</a:t>
            </a:r>
          </a:p>
        </p:txBody>
      </p:sp>
      <p:pic>
        <p:nvPicPr>
          <p:cNvPr id="5" name="Content Placeholder 4" descr="A screenshot of a social media post&#10;&#10;Description automatically generated">
            <a:extLst>
              <a:ext uri="{FF2B5EF4-FFF2-40B4-BE49-F238E27FC236}">
                <a16:creationId xmlns:a16="http://schemas.microsoft.com/office/drawing/2014/main" id="{D6E97550-2142-46F5-ACE1-FA24E42E71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2278" y="1752600"/>
            <a:ext cx="9175457" cy="4876800"/>
          </a:xfrm>
        </p:spPr>
      </p:pic>
    </p:spTree>
    <p:extLst>
      <p:ext uri="{BB962C8B-B14F-4D97-AF65-F5344CB8AC3E}">
        <p14:creationId xmlns:p14="http://schemas.microsoft.com/office/powerpoint/2010/main" val="116717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7355C99-A691-4C8E-874C-6FF6712F3077}"/>
              </a:ext>
            </a:extLst>
          </p:cNvPr>
          <p:cNvSpPr>
            <a:spLocks noGrp="1"/>
          </p:cNvSpPr>
          <p:nvPr>
            <p:ph type="title"/>
          </p:nvPr>
        </p:nvSpPr>
        <p:spPr>
          <a:xfrm>
            <a:off x="1977230" y="1219200"/>
            <a:ext cx="8234361" cy="609600"/>
          </a:xfrm>
        </p:spPr>
        <p:txBody>
          <a:bodyPr/>
          <a:lstStyle/>
          <a:p>
            <a:pPr algn="ctr"/>
            <a:r>
              <a:rPr lang="en-US" dirty="0"/>
              <a:t>Logging in to ULTIMA 2.0</a:t>
            </a:r>
          </a:p>
        </p:txBody>
      </p:sp>
      <p:sp>
        <p:nvSpPr>
          <p:cNvPr id="7" name="TextBox 6">
            <a:extLst>
              <a:ext uri="{FF2B5EF4-FFF2-40B4-BE49-F238E27FC236}">
                <a16:creationId xmlns:a16="http://schemas.microsoft.com/office/drawing/2014/main" id="{40B4B49D-EDD4-486C-8E46-958D32B9B211}"/>
              </a:ext>
            </a:extLst>
          </p:cNvPr>
          <p:cNvSpPr txBox="1"/>
          <p:nvPr/>
        </p:nvSpPr>
        <p:spPr>
          <a:xfrm>
            <a:off x="303212" y="144311"/>
            <a:ext cx="1951175" cy="646331"/>
          </a:xfrm>
          <a:prstGeom prst="rect">
            <a:avLst/>
          </a:prstGeom>
          <a:noFill/>
        </p:spPr>
        <p:txBody>
          <a:bodyPr wrap="none" rtlCol="0">
            <a:spAutoFit/>
          </a:bodyPr>
          <a:lstStyle/>
          <a:p>
            <a:r>
              <a:rPr lang="en-US" sz="3600" dirty="0">
                <a:latin typeface="+mj-lt"/>
              </a:rPr>
              <a:t>TESTING</a:t>
            </a:r>
          </a:p>
        </p:txBody>
      </p:sp>
      <p:pic>
        <p:nvPicPr>
          <p:cNvPr id="2" name="Picture 1">
            <a:extLst>
              <a:ext uri="{FF2B5EF4-FFF2-40B4-BE49-F238E27FC236}">
                <a16:creationId xmlns:a16="http://schemas.microsoft.com/office/drawing/2014/main" id="{FC28B4D4-F9A8-464E-936B-793D97139A42}"/>
              </a:ext>
            </a:extLst>
          </p:cNvPr>
          <p:cNvPicPr>
            <a:picLocks noChangeAspect="1"/>
          </p:cNvPicPr>
          <p:nvPr/>
        </p:nvPicPr>
        <p:blipFill>
          <a:blip r:embed="rId2"/>
          <a:stretch>
            <a:fillRect/>
          </a:stretch>
        </p:blipFill>
        <p:spPr>
          <a:xfrm>
            <a:off x="1332308" y="1912776"/>
            <a:ext cx="9524204" cy="4788336"/>
          </a:xfrm>
          <a:prstGeom prst="rect">
            <a:avLst/>
          </a:prstGeom>
        </p:spPr>
      </p:pic>
    </p:spTree>
    <p:extLst>
      <p:ext uri="{BB962C8B-B14F-4D97-AF65-F5344CB8AC3E}">
        <p14:creationId xmlns:p14="http://schemas.microsoft.com/office/powerpoint/2010/main" val="382664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7355C99-A691-4C8E-874C-6FF6712F3077}"/>
              </a:ext>
            </a:extLst>
          </p:cNvPr>
          <p:cNvSpPr>
            <a:spLocks noGrp="1"/>
          </p:cNvSpPr>
          <p:nvPr>
            <p:ph type="title"/>
          </p:nvPr>
        </p:nvSpPr>
        <p:spPr>
          <a:xfrm>
            <a:off x="227012" y="228600"/>
            <a:ext cx="5562600" cy="609600"/>
          </a:xfrm>
        </p:spPr>
        <p:txBody>
          <a:bodyPr/>
          <a:lstStyle/>
          <a:p>
            <a:pPr algn="ctr"/>
            <a:r>
              <a:rPr lang="en-US" dirty="0"/>
              <a:t>Logging in to ULTIMA 2.0</a:t>
            </a:r>
          </a:p>
        </p:txBody>
      </p:sp>
      <p:sp>
        <p:nvSpPr>
          <p:cNvPr id="2" name="TextBox 1">
            <a:extLst>
              <a:ext uri="{FF2B5EF4-FFF2-40B4-BE49-F238E27FC236}">
                <a16:creationId xmlns:a16="http://schemas.microsoft.com/office/drawing/2014/main" id="{989613AC-E63D-478F-AB2D-EFD9A45CE0B1}"/>
              </a:ext>
            </a:extLst>
          </p:cNvPr>
          <p:cNvSpPr txBox="1"/>
          <p:nvPr/>
        </p:nvSpPr>
        <p:spPr>
          <a:xfrm>
            <a:off x="836612" y="1219200"/>
            <a:ext cx="4640452" cy="3970318"/>
          </a:xfrm>
          <a:prstGeom prst="rect">
            <a:avLst/>
          </a:prstGeom>
          <a:noFill/>
        </p:spPr>
        <p:txBody>
          <a:bodyPr wrap="square" rtlCol="0">
            <a:spAutoFit/>
          </a:bodyPr>
          <a:lstStyle/>
          <a:p>
            <a:r>
              <a:rPr lang="en-US" dirty="0"/>
              <a:t>Screenshots from the ULTIMA 2.0 operating system will illustrate the use of the system. The system is portable across a few different architectures and was built using the </a:t>
            </a:r>
            <a:r>
              <a:rPr lang="en-US" dirty="0" err="1"/>
              <a:t>Valgrind</a:t>
            </a:r>
            <a:r>
              <a:rPr lang="en-US" dirty="0"/>
              <a:t> debugging tool. Memory leaks are trapped and easier to debug using this suite. </a:t>
            </a:r>
          </a:p>
          <a:p>
            <a:endParaRPr lang="en-US" dirty="0"/>
          </a:p>
          <a:p>
            <a:r>
              <a:rPr lang="en-US" dirty="0"/>
              <a:t>More tests follow;</a:t>
            </a:r>
          </a:p>
          <a:p>
            <a:r>
              <a:rPr lang="en-US" dirty="0"/>
              <a:t>Currently working on getting typed text to appear with the new windowing feature added.</a:t>
            </a:r>
          </a:p>
          <a:p>
            <a:r>
              <a:rPr lang="en-US" dirty="0"/>
              <a:t>Below is the user.txt file which keeps track of users login.</a:t>
            </a:r>
          </a:p>
          <a:p>
            <a:br>
              <a:rPr lang="en-US" dirty="0"/>
            </a:br>
            <a:endParaRPr lang="en-US" dirty="0"/>
          </a:p>
        </p:txBody>
      </p:sp>
      <p:pic>
        <p:nvPicPr>
          <p:cNvPr id="5" name="Picture 4">
            <a:extLst>
              <a:ext uri="{FF2B5EF4-FFF2-40B4-BE49-F238E27FC236}">
                <a16:creationId xmlns:a16="http://schemas.microsoft.com/office/drawing/2014/main" id="{47A9E578-3ED1-4701-836B-46E153C75FE9}"/>
              </a:ext>
            </a:extLst>
          </p:cNvPr>
          <p:cNvPicPr>
            <a:picLocks noChangeAspect="1"/>
          </p:cNvPicPr>
          <p:nvPr/>
        </p:nvPicPr>
        <p:blipFill>
          <a:blip r:embed="rId2"/>
          <a:stretch>
            <a:fillRect/>
          </a:stretch>
        </p:blipFill>
        <p:spPr>
          <a:xfrm>
            <a:off x="1164035" y="4792906"/>
            <a:ext cx="3985605" cy="1691787"/>
          </a:xfrm>
          <a:prstGeom prst="rect">
            <a:avLst/>
          </a:prstGeom>
        </p:spPr>
      </p:pic>
      <p:pic>
        <p:nvPicPr>
          <p:cNvPr id="7" name="Picture 6">
            <a:extLst>
              <a:ext uri="{FF2B5EF4-FFF2-40B4-BE49-F238E27FC236}">
                <a16:creationId xmlns:a16="http://schemas.microsoft.com/office/drawing/2014/main" id="{E24F7DA1-E4FC-4CFE-B71C-EA68A6252165}"/>
              </a:ext>
            </a:extLst>
          </p:cNvPr>
          <p:cNvPicPr>
            <a:picLocks noChangeAspect="1"/>
          </p:cNvPicPr>
          <p:nvPr/>
        </p:nvPicPr>
        <p:blipFill>
          <a:blip r:embed="rId3"/>
          <a:stretch>
            <a:fillRect/>
          </a:stretch>
        </p:blipFill>
        <p:spPr>
          <a:xfrm>
            <a:off x="5713412" y="228600"/>
            <a:ext cx="6324600" cy="6370310"/>
          </a:xfrm>
          <a:prstGeom prst="rect">
            <a:avLst/>
          </a:prstGeom>
        </p:spPr>
      </p:pic>
    </p:spTree>
    <p:extLst>
      <p:ext uri="{BB962C8B-B14F-4D97-AF65-F5344CB8AC3E}">
        <p14:creationId xmlns:p14="http://schemas.microsoft.com/office/powerpoint/2010/main" val="325198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DDEE-21AF-4565-8539-EA44C5D30F8E}"/>
              </a:ext>
            </a:extLst>
          </p:cNvPr>
          <p:cNvSpPr>
            <a:spLocks noGrp="1"/>
          </p:cNvSpPr>
          <p:nvPr>
            <p:ph type="title"/>
          </p:nvPr>
        </p:nvSpPr>
        <p:spPr/>
        <p:txBody>
          <a:bodyPr/>
          <a:lstStyle/>
          <a:p>
            <a:pPr algn="ctr"/>
            <a:r>
              <a:rPr lang="en-US" dirty="0"/>
              <a:t>Testing of the File System</a:t>
            </a:r>
          </a:p>
        </p:txBody>
      </p:sp>
      <p:sp>
        <p:nvSpPr>
          <p:cNvPr id="4" name="Content Placeholder 3">
            <a:extLst>
              <a:ext uri="{FF2B5EF4-FFF2-40B4-BE49-F238E27FC236}">
                <a16:creationId xmlns:a16="http://schemas.microsoft.com/office/drawing/2014/main" id="{AF6C6D64-0353-4CE2-A264-2997CB0E9F5F}"/>
              </a:ext>
            </a:extLst>
          </p:cNvPr>
          <p:cNvSpPr>
            <a:spLocks noGrp="1"/>
          </p:cNvSpPr>
          <p:nvPr>
            <p:ph sz="half" idx="1"/>
          </p:nvPr>
        </p:nvSpPr>
        <p:spPr/>
        <p:txBody>
          <a:bodyPr/>
          <a:lstStyle/>
          <a:p>
            <a:endParaRPr lang="en-US"/>
          </a:p>
        </p:txBody>
      </p:sp>
      <p:sp>
        <p:nvSpPr>
          <p:cNvPr id="7" name="Content Placeholder 6">
            <a:extLst>
              <a:ext uri="{FF2B5EF4-FFF2-40B4-BE49-F238E27FC236}">
                <a16:creationId xmlns:a16="http://schemas.microsoft.com/office/drawing/2014/main" id="{212F7EDD-856E-4CD9-BC67-1B5D753FD3E7}"/>
              </a:ext>
            </a:extLst>
          </p:cNvPr>
          <p:cNvSpPr>
            <a:spLocks noGrp="1"/>
          </p:cNvSpPr>
          <p:nvPr>
            <p:ph sz="half" idx="2"/>
          </p:nvPr>
        </p:nvSpPr>
        <p:spPr/>
        <p:txBody>
          <a:bodyPr/>
          <a:lstStyle/>
          <a:p>
            <a:endParaRPr lang="en-US"/>
          </a:p>
        </p:txBody>
      </p:sp>
      <p:pic>
        <p:nvPicPr>
          <p:cNvPr id="9" name="Picture 8">
            <a:extLst>
              <a:ext uri="{FF2B5EF4-FFF2-40B4-BE49-F238E27FC236}">
                <a16:creationId xmlns:a16="http://schemas.microsoft.com/office/drawing/2014/main" id="{4E89E086-F013-4531-B2D5-62275A768108}"/>
              </a:ext>
            </a:extLst>
          </p:cNvPr>
          <p:cNvPicPr>
            <a:picLocks noChangeAspect="1"/>
          </p:cNvPicPr>
          <p:nvPr/>
        </p:nvPicPr>
        <p:blipFill>
          <a:blip r:embed="rId2"/>
          <a:stretch>
            <a:fillRect/>
          </a:stretch>
        </p:blipFill>
        <p:spPr>
          <a:xfrm>
            <a:off x="303212" y="1905000"/>
            <a:ext cx="11506200" cy="4805854"/>
          </a:xfrm>
          <a:prstGeom prst="rect">
            <a:avLst/>
          </a:prstGeom>
        </p:spPr>
      </p:pic>
    </p:spTree>
    <p:extLst>
      <p:ext uri="{BB962C8B-B14F-4D97-AF65-F5344CB8AC3E}">
        <p14:creationId xmlns:p14="http://schemas.microsoft.com/office/powerpoint/2010/main" val="177099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DDEE-21AF-4565-8539-EA44C5D30F8E}"/>
              </a:ext>
            </a:extLst>
          </p:cNvPr>
          <p:cNvSpPr>
            <a:spLocks noGrp="1"/>
          </p:cNvSpPr>
          <p:nvPr>
            <p:ph type="title"/>
          </p:nvPr>
        </p:nvSpPr>
        <p:spPr/>
        <p:txBody>
          <a:bodyPr/>
          <a:lstStyle/>
          <a:p>
            <a:pPr algn="ctr"/>
            <a:r>
              <a:rPr lang="en-US" dirty="0"/>
              <a:t>Fixes to come</a:t>
            </a:r>
          </a:p>
        </p:txBody>
      </p:sp>
      <p:sp>
        <p:nvSpPr>
          <p:cNvPr id="4" name="Content Placeholder 3">
            <a:extLst>
              <a:ext uri="{FF2B5EF4-FFF2-40B4-BE49-F238E27FC236}">
                <a16:creationId xmlns:a16="http://schemas.microsoft.com/office/drawing/2014/main" id="{39FBD625-E1B5-476B-8542-A764BE9BE006}"/>
              </a:ext>
            </a:extLst>
          </p:cNvPr>
          <p:cNvSpPr>
            <a:spLocks noGrp="1"/>
          </p:cNvSpPr>
          <p:nvPr>
            <p:ph sz="half" idx="1"/>
          </p:nvPr>
        </p:nvSpPr>
        <p:spPr/>
        <p:txBody>
          <a:bodyPr/>
          <a:lstStyle/>
          <a:p>
            <a:r>
              <a:rPr lang="en-US" dirty="0"/>
              <a:t>As seen from the previous screen shots, the screen does not display character input even though the screen is taking input.</a:t>
            </a:r>
          </a:p>
        </p:txBody>
      </p:sp>
      <p:sp>
        <p:nvSpPr>
          <p:cNvPr id="7" name="Content Placeholder 6">
            <a:extLst>
              <a:ext uri="{FF2B5EF4-FFF2-40B4-BE49-F238E27FC236}">
                <a16:creationId xmlns:a16="http://schemas.microsoft.com/office/drawing/2014/main" id="{2B0DF25F-14EA-4836-8144-2BB13D0BB961}"/>
              </a:ext>
            </a:extLst>
          </p:cNvPr>
          <p:cNvSpPr>
            <a:spLocks noGrp="1"/>
          </p:cNvSpPr>
          <p:nvPr>
            <p:ph sz="half" idx="2"/>
          </p:nvPr>
        </p:nvSpPr>
        <p:spPr/>
        <p:txBody>
          <a:bodyPr/>
          <a:lstStyle/>
          <a:p>
            <a:r>
              <a:rPr lang="en-US" dirty="0"/>
              <a:t>Functions listed do work, for the most part, but still working on displaying to the screen.</a:t>
            </a:r>
          </a:p>
          <a:p>
            <a:endParaRPr lang="en-US" dirty="0"/>
          </a:p>
        </p:txBody>
      </p:sp>
    </p:spTree>
    <p:extLst>
      <p:ext uri="{BB962C8B-B14F-4D97-AF65-F5344CB8AC3E}">
        <p14:creationId xmlns:p14="http://schemas.microsoft.com/office/powerpoint/2010/main" val="261080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1371600"/>
          </a:xfrm>
        </p:spPr>
        <p:txBody>
          <a:bodyPr anchor="b">
            <a:normAutofit/>
          </a:bodyPr>
          <a:lstStyle/>
          <a:p>
            <a:r>
              <a:rPr lang="en-US" dirty="0"/>
              <a:t>Class </a:t>
            </a:r>
            <a:r>
              <a:rPr lang="en-US" dirty="0" err="1"/>
              <a:t>Task_block</a:t>
            </a:r>
            <a:endParaRPr lang="en-US" dirty="0"/>
          </a:p>
        </p:txBody>
      </p:sp>
      <p:pic>
        <p:nvPicPr>
          <p:cNvPr id="6" name="Content Placeholder 5">
            <a:extLst>
              <a:ext uri="{FF2B5EF4-FFF2-40B4-BE49-F238E27FC236}">
                <a16:creationId xmlns:a16="http://schemas.microsoft.com/office/drawing/2014/main" id="{C2E172CF-099C-4456-A634-BDA23D339AF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p:blipFill>
        <p:spPr>
          <a:xfrm>
            <a:off x="1964692" y="1905001"/>
            <a:ext cx="3499776" cy="4114800"/>
          </a:xfrm>
          <a:noFill/>
        </p:spPr>
      </p:pic>
      <p:sp>
        <p:nvSpPr>
          <p:cNvPr id="4" name="Text Placeholder 3"/>
          <p:cNvSpPr>
            <a:spLocks noGrp="1"/>
          </p:cNvSpPr>
          <p:nvPr>
            <p:ph sz="half" idx="2"/>
          </p:nvPr>
        </p:nvSpPr>
        <p:spPr>
          <a:xfrm>
            <a:off x="6229183" y="1905001"/>
            <a:ext cx="4419600" cy="4114800"/>
          </a:xfrm>
        </p:spPr>
        <p:txBody>
          <a:bodyPr>
            <a:normAutofit/>
          </a:bodyPr>
          <a:lstStyle/>
          <a:p>
            <a:r>
              <a:rPr lang="en-US" dirty="0"/>
              <a:t>The </a:t>
            </a:r>
            <a:r>
              <a:rPr lang="en-US" dirty="0" err="1"/>
              <a:t>Task_block</a:t>
            </a:r>
            <a:r>
              <a:rPr lang="en-US" dirty="0"/>
              <a:t> is the class which stores the data associated with each thread. Once a new task block is created it is pushed onto a queue of task blocks.</a:t>
            </a:r>
          </a:p>
          <a:p>
            <a:r>
              <a:rPr lang="en-US" dirty="0"/>
              <a:t>The </a:t>
            </a:r>
            <a:r>
              <a:rPr lang="en-US" dirty="0" err="1"/>
              <a:t>Task_block</a:t>
            </a:r>
            <a:r>
              <a:rPr lang="en-US" dirty="0"/>
              <a:t> is implemented dynamically so it can grow and shrink as needed.</a:t>
            </a:r>
          </a:p>
        </p:txBody>
      </p:sp>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1371600"/>
          </a:xfrm>
        </p:spPr>
        <p:txBody>
          <a:bodyPr anchor="b">
            <a:normAutofit/>
          </a:bodyPr>
          <a:lstStyle/>
          <a:p>
            <a:r>
              <a:rPr lang="en-US" dirty="0"/>
              <a:t>Class OS</a:t>
            </a:r>
          </a:p>
        </p:txBody>
      </p:sp>
      <p:sp>
        <p:nvSpPr>
          <p:cNvPr id="4" name="Text Placeholder 3"/>
          <p:cNvSpPr>
            <a:spLocks noGrp="1"/>
          </p:cNvSpPr>
          <p:nvPr>
            <p:ph sz="half" idx="1"/>
          </p:nvPr>
        </p:nvSpPr>
        <p:spPr>
          <a:xfrm>
            <a:off x="1504781" y="1905001"/>
            <a:ext cx="4419599" cy="4114800"/>
          </a:xfrm>
        </p:spPr>
        <p:txBody>
          <a:bodyPr>
            <a:normAutofit/>
          </a:bodyPr>
          <a:lstStyle/>
          <a:p>
            <a:r>
              <a:rPr lang="en-US" dirty="0"/>
              <a:t>The OS class is the main class for ULTIMA 2.0, and is the only class interacted with by main.</a:t>
            </a:r>
          </a:p>
          <a:p>
            <a:r>
              <a:rPr lang="en-US" dirty="0"/>
              <a:t>The OS class acts as a direct access to the different classes within the operating system. It uses object references from classes to make function calls from said classes.</a:t>
            </a:r>
          </a:p>
        </p:txBody>
      </p:sp>
      <p:pic>
        <p:nvPicPr>
          <p:cNvPr id="6" name="Content Placeholder 5">
            <a:extLst>
              <a:ext uri="{FF2B5EF4-FFF2-40B4-BE49-F238E27FC236}">
                <a16:creationId xmlns:a16="http://schemas.microsoft.com/office/drawing/2014/main" id="{C2E172CF-099C-4456-A634-BDA23D339AF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p:blipFill>
        <p:spPr>
          <a:xfrm>
            <a:off x="6932612" y="711996"/>
            <a:ext cx="4197771" cy="5434008"/>
          </a:xfrm>
          <a:noFill/>
        </p:spPr>
      </p:pic>
    </p:spTree>
    <p:extLst>
      <p:ext uri="{BB962C8B-B14F-4D97-AF65-F5344CB8AC3E}">
        <p14:creationId xmlns:p14="http://schemas.microsoft.com/office/powerpoint/2010/main" val="251866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1371600"/>
          </a:xfrm>
        </p:spPr>
        <p:txBody>
          <a:bodyPr anchor="b">
            <a:normAutofit/>
          </a:bodyPr>
          <a:lstStyle/>
          <a:p>
            <a:r>
              <a:rPr lang="en-US" dirty="0"/>
              <a:t>Class Scheduler</a:t>
            </a:r>
          </a:p>
        </p:txBody>
      </p:sp>
      <p:pic>
        <p:nvPicPr>
          <p:cNvPr id="6" name="Content Placeholder 5" descr="A screenshot of a cell phone&#10;&#10;Description automatically generated">
            <a:extLst>
              <a:ext uri="{FF2B5EF4-FFF2-40B4-BE49-F238E27FC236}">
                <a16:creationId xmlns:a16="http://schemas.microsoft.com/office/drawing/2014/main" id="{C2E172CF-099C-4456-A634-BDA23D339AF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p:blipFill>
        <p:spPr>
          <a:xfrm>
            <a:off x="1504781" y="2189037"/>
            <a:ext cx="4419599" cy="3546728"/>
          </a:xfrm>
          <a:noFill/>
        </p:spPr>
      </p:pic>
      <p:sp>
        <p:nvSpPr>
          <p:cNvPr id="4" name="Text Placeholder 3"/>
          <p:cNvSpPr>
            <a:spLocks noGrp="1"/>
          </p:cNvSpPr>
          <p:nvPr>
            <p:ph sz="half" idx="2"/>
          </p:nvPr>
        </p:nvSpPr>
        <p:spPr>
          <a:xfrm>
            <a:off x="6229183" y="1905001"/>
            <a:ext cx="4419600" cy="4114800"/>
          </a:xfrm>
        </p:spPr>
        <p:txBody>
          <a:bodyPr>
            <a:normAutofit/>
          </a:bodyPr>
          <a:lstStyle/>
          <a:p>
            <a:r>
              <a:rPr lang="en-US"/>
              <a:t>The Scheduler class is responsible for creating, scheduling, and running multithreaded processes. </a:t>
            </a:r>
          </a:p>
          <a:p>
            <a:r>
              <a:rPr lang="en-US"/>
              <a:t>In addition to this the scheduler will</a:t>
            </a:r>
          </a:p>
          <a:p>
            <a:pPr lvl="1"/>
            <a:r>
              <a:rPr lang="en-US" sz="2400"/>
              <a:t>Destroy tasks</a:t>
            </a:r>
          </a:p>
          <a:p>
            <a:pPr lvl="1"/>
            <a:r>
              <a:rPr lang="en-US" sz="2400"/>
              <a:t>Yield tasks</a:t>
            </a:r>
          </a:p>
          <a:p>
            <a:pPr lvl="1"/>
            <a:r>
              <a:rPr lang="en-US" sz="2400"/>
              <a:t>Collect garbage</a:t>
            </a:r>
          </a:p>
          <a:p>
            <a:pPr lvl="1"/>
            <a:endParaRPr lang="en-US" sz="2400"/>
          </a:p>
        </p:txBody>
      </p:sp>
    </p:spTree>
    <p:extLst>
      <p:ext uri="{BB962C8B-B14F-4D97-AF65-F5344CB8AC3E}">
        <p14:creationId xmlns:p14="http://schemas.microsoft.com/office/powerpoint/2010/main" val="9113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2363</Words>
  <Application>Microsoft Office PowerPoint</Application>
  <PresentationFormat>Custom</PresentationFormat>
  <Paragraphs>180</Paragraphs>
  <Slides>63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63</vt:i4>
      </vt:variant>
    </vt:vector>
  </HeadingPairs>
  <TitlesOfParts>
    <vt:vector size="66" baseType="lpstr">
      <vt:lpstr>Arial</vt:lpstr>
      <vt:lpstr>Corbel</vt:lpstr>
      <vt:lpstr>Digital Blue Tunnel 16x9</vt:lpstr>
      <vt:lpstr>ULTIMA 2.0</vt:lpstr>
      <vt:lpstr>ULTIMA 2.0: Abstract</vt:lpstr>
      <vt:lpstr>Phases of the ULTIMA 2.0 Operating System</vt:lpstr>
      <vt:lpstr>Diagrams</vt:lpstr>
      <vt:lpstr>Phase I: Scheduler &amp; Semaphore</vt:lpstr>
      <vt:lpstr>ULTIMA 2.0 Phase I Overview (Original design, OS class is missing)</vt:lpstr>
      <vt:lpstr>Class Task_block</vt:lpstr>
      <vt:lpstr>Class OS</vt:lpstr>
      <vt:lpstr>Class Scheduler</vt:lpstr>
      <vt:lpstr>Class Semaphore</vt:lpstr>
      <vt:lpstr>create_task()</vt:lpstr>
      <vt:lpstr>Creating a task: calling create_task()</vt:lpstr>
      <vt:lpstr>Destroying a task</vt:lpstr>
      <vt:lpstr>Yielding a task</vt:lpstr>
      <vt:lpstr>Collecting the dead</vt:lpstr>
      <vt:lpstr>Creating a semaphore</vt:lpstr>
      <vt:lpstr>down()</vt:lpstr>
      <vt:lpstr>Phase I test</vt:lpstr>
      <vt:lpstr>Phase II: Message Passing</vt:lpstr>
      <vt:lpstr>ULTIMA 2.0 Phase II Overview (With implementation of OS class, and an MCB)</vt:lpstr>
      <vt:lpstr>Message Passing</vt:lpstr>
      <vt:lpstr>send()</vt:lpstr>
      <vt:lpstr>receive()</vt:lpstr>
      <vt:lpstr>Counting All Letters</vt:lpstr>
      <vt:lpstr>delete_all_letters()</vt:lpstr>
      <vt:lpstr>Phase II test</vt:lpstr>
      <vt:lpstr>Phase III: Memory Management</vt:lpstr>
      <vt:lpstr>ULTIMA 2.0 Phase III Overview (With implementation of Memory &amp; Page class)</vt:lpstr>
      <vt:lpstr>Memory Management</vt:lpstr>
      <vt:lpstr>Definitions</vt:lpstr>
      <vt:lpstr>More definitions</vt:lpstr>
      <vt:lpstr>Page()</vt:lpstr>
      <vt:lpstr>Memory()</vt:lpstr>
      <vt:lpstr>Memory Allocation</vt:lpstr>
      <vt:lpstr>free()</vt:lpstr>
      <vt:lpstr>read()</vt:lpstr>
      <vt:lpstr>write()</vt:lpstr>
      <vt:lpstr>left()</vt:lpstr>
      <vt:lpstr>largest()</vt:lpstr>
      <vt:lpstr>smallest()</vt:lpstr>
      <vt:lpstr>coalesce()</vt:lpstr>
      <vt:lpstr>coalesce()</vt:lpstr>
      <vt:lpstr>Phase III test</vt:lpstr>
      <vt:lpstr>Phase IV: File System</vt:lpstr>
      <vt:lpstr>ULTIMA 2.0 Phase IV Overview (With implementation of File_system class)</vt:lpstr>
      <vt:lpstr>File System</vt:lpstr>
      <vt:lpstr>Definitions</vt:lpstr>
      <vt:lpstr>i_node()</vt:lpstr>
      <vt:lpstr>Initializing an i_node</vt:lpstr>
      <vt:lpstr>Writing an i_node</vt:lpstr>
      <vt:lpstr>Reading from an i_node</vt:lpstr>
      <vt:lpstr>Dumping the i_node</vt:lpstr>
      <vt:lpstr>format()</vt:lpstr>
      <vt:lpstr>Opening a file</vt:lpstr>
      <vt:lpstr>Closing a file</vt:lpstr>
      <vt:lpstr>Reading a character</vt:lpstr>
      <vt:lpstr>format()</vt:lpstr>
      <vt:lpstr>Creating files</vt:lpstr>
      <vt:lpstr>Program Execution</vt:lpstr>
      <vt:lpstr>Logging in to ULTIMA 2.0</vt:lpstr>
      <vt:lpstr>Logging in to ULTIMA 2.0</vt:lpstr>
      <vt:lpstr>Testing of the File System</vt:lpstr>
      <vt:lpstr>Fixes to come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ULTIMA 2.0</dc:title>
  <dc:creator>Kyle Lucas</dc:creator>
  <cp:lastModifiedBy>Kyle Lucas</cp:lastModifiedBy>
  <cp:revision>4</cp:revision>
  <dcterms:created xsi:type="dcterms:W3CDTF">2020-05-06T02:51:59Z</dcterms:created>
  <dcterms:modified xsi:type="dcterms:W3CDTF">2020-05-06T03:38:42Z</dcterms:modified>
</cp:coreProperties>
</file>